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19" r:id="rId4"/>
  </p:sldMasterIdLst>
  <p:notesMasterIdLst>
    <p:notesMasterId r:id="rId24"/>
  </p:notesMasterIdLst>
  <p:handoutMasterIdLst>
    <p:handoutMasterId r:id="rId25"/>
  </p:handoutMasterIdLst>
  <p:sldIdLst>
    <p:sldId id="256" r:id="rId5"/>
    <p:sldId id="328" r:id="rId6"/>
    <p:sldId id="309" r:id="rId7"/>
    <p:sldId id="311" r:id="rId8"/>
    <p:sldId id="310" r:id="rId9"/>
    <p:sldId id="324" r:id="rId10"/>
    <p:sldId id="318" r:id="rId11"/>
    <p:sldId id="319" r:id="rId12"/>
    <p:sldId id="320" r:id="rId13"/>
    <p:sldId id="321" r:id="rId14"/>
    <p:sldId id="313" r:id="rId15"/>
    <p:sldId id="314" r:id="rId16"/>
    <p:sldId id="322" r:id="rId17"/>
    <p:sldId id="330" r:id="rId18"/>
    <p:sldId id="327" r:id="rId19"/>
    <p:sldId id="323" r:id="rId20"/>
    <p:sldId id="325" r:id="rId21"/>
    <p:sldId id="307" r:id="rId22"/>
    <p:sldId id="326" r:id="rId23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FF"/>
    <a:srgbClr val="9966FF"/>
    <a:srgbClr val="9933FF"/>
    <a:srgbClr val="9900FF"/>
    <a:srgbClr val="CC99FF"/>
    <a:srgbClr val="181817"/>
    <a:srgbClr val="9999FF"/>
    <a:srgbClr val="4472C3"/>
    <a:srgbClr val="1B1B1A"/>
    <a:srgbClr val="5007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09" autoAdjust="0"/>
    <p:restoredTop sz="0" autoAdjust="0"/>
  </p:normalViewPr>
  <p:slideViewPr>
    <p:cSldViewPr snapToGrid="0" snapToObjects="1">
      <p:cViewPr varScale="1">
        <p:scale>
          <a:sx n="106" d="100"/>
          <a:sy n="106" d="100"/>
        </p:scale>
        <p:origin x="76" y="1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9B173D-BDE1-334A-A54B-AB7416F088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A8520C-8460-0D42-86C9-D0794A4B3E8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85B03-F712-974C-A1D8-1F9A468F5B60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5F3C87-CBF7-CC4C-8F0D-1EB8B06357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9DA787-5DE4-CD4A-B75E-AC89ED789C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74958-CA5E-0C46-B182-67DF590DF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69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00:08:04.9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871 654 24575,'0'-11'0,"0"-1"0,-1 1 0,0 0 0,-1-1 0,-4-12 0,4 18 0,-1-1 0,0 1 0,0 0 0,0 0 0,-1 0 0,0 0 0,0 1 0,0 0 0,-10-9 0,-42-50 0,3 4 0,45 51 0,-1 0 0,-1 0 0,1 0 0,-2 0 0,1 1 0,-1 1 0,-15-8 0,13 9 0,-47-25 0,54 28 0,1-1 0,-1 0 0,0 0 0,1-1 0,0 0 0,0 0 0,-5-6 0,5 5 0,0 0 0,-1 1 0,0-1 0,0 2 0,0-1 0,-1 0 0,0 1 0,0 0 0,-8-3 0,5 3 0,1-1 0,0-1 0,0 1 0,-13-12 0,15 11 0,0 0 0,0 1 0,-1 0 0,0 0 0,0 0 0,0 1 0,-11-3 0,-65-17 0,45 13 0,-92-20 0,128 31 0,0-1 0,1 0 0,-1 0 0,0 0 0,0 0 0,1-1 0,-1 1 0,0-1 0,1 1 0,0-1 0,-1 0 0,-3-4 0,6 6 0,1-1 0,-1 1 0,0-1 0,0 1 0,0 0 0,0-1 0,0 1 0,0 0 0,1-1 0,-1 1 0,0 0 0,0-1 0,1 1 0,-1 0 0,0 0 0,0-1 0,1 1 0,-1 0 0,0 0 0,1-1 0,-1 1 0,0 0 0,1 0 0,-1 0 0,0 0 0,1-1 0,-1 1 0,1 0 0,-1 0 0,0 0 0,1 0 0,-1 0 0,0 0 0,1 0 0,-1 0 0,1 0 0,-1 0 0,1 0 0,18-1 0,-18 1 0,208 2 0,-192 0 0,1 2 0,0 0 0,0 1 0,-1 0 0,0 2 0,0 0 0,-1 1 0,27 17 0,-17-12 0,-21-12 0,-1 1 0,1 0 0,-1 0 0,0 1 0,0-1 0,0 1 0,0 0 0,-1 0 0,6 6 0,2 4 0,-4-4 0,0-1 0,1 0 0,0 0 0,0-1 0,10 7 0,21 18 0,-30-24 0,0 0 0,17 11 0,16 1 0,-36-18 0,0 0 0,0 1 0,0 0 0,0 0 0,0 1 0,-1-1 0,0 1 0,1 0 0,-1 1 0,-1-1 0,1 1 0,-1 0 0,5 7 0,-1-2 0,-1 0 0,2-1 0,-1 0 0,1 0 0,20 15 0,12 12 0,-35-31 0,0 0 0,1 0 0,0-1 0,11 7 0,-12-9 0,-1 1 0,0 0 0,0 0 0,0 1 0,0-1 0,-1 1 0,0 0 0,1 0 0,3 6 0,-7-9 0,-1-1 0,0 1 0,0-1 0,1 0 0,-1 1 0,0-1 0,0 1 0,0-1 0,0 1 0,1-1 0,-1 0 0,0 1 0,0-1 0,0 1 0,0-1 0,0 1 0,0-1 0,0 1 0,0-1 0,0 1 0,-1-1 0,1 0 0,0 1 0,0-1 0,0 1 0,0-1 0,-1 1 0,1-1 0,0 0 0,0 1 0,-1-1 0,1 0 0,0 1 0,-1-1 0,1 0 0,0 1 0,-1-1 0,1 0 0,0 0 0,-1 1 0,1-1 0,-1 0 0,1 0 0,-1 0 0,1 1 0,0-1 0,-1 0 0,1 0 0,-1 0 0,1 0 0,-1 0 0,1 0 0,-1 0 0,0 0 0,-32 1 0,29-1 0,-14-1 0,-1-1 0,0-1 0,1 0 0,-29-10 0,23 6 0,-14-2 0,25 6 0,1 0 0,-1 0 0,1-1 0,0-1 0,-15-8 0,-88-47 0,100 52 0,2-1 0,-1 0 0,1-1 0,1-1 0,-20-20 0,20 19 0,-200-185 0,201 187 0,-1 1 0,-15-10 0,-19-15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7:15:29.91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1 361 24575,'1'0'0,"0"0"0,-1 0 0,1-1 0,0 1 0,0-1 0,0 1 0,0 0 0,0-1 0,0 0 0,0 1 0,0-1 0,-1 1 0,1-1 0,0 0 0,-1 0 0,1 1 0,0-1 0,-1 0 0,1 0 0,-1 0 0,1 0 0,-1 0 0,1 0 0,-1 1 0,0-1 0,0 0 0,1 0 0,-1 0 0,0 0 0,0 0 0,0 0 0,0-2 0,0 1 0,0 1 0,0 0 0,0 0 0,0 0 0,0 0 0,1 0 0,-1-1 0,0 1 0,1 0 0,-1 0 0,0 0 0,1 0 0,0 0 0,-1 0 0,1 0 0,-1 0 0,1 0 0,0 0 0,0 1 0,0-1 0,-1 0 0,1 0 0,0 1 0,0-1 0,0 0 0,0 1 0,0-1 0,0 1 0,1-1 0,-1 1 0,2-1 0,-3 1 0,11 0 0,-1-1 0,0 0 0,0 0 0,10-4 0,-7 2 0,0 1 0,0 0 0,0 1 0,0 1 0,0 0 0,23 3 0,-5-1 0,33 0 0,25 2 0,-74-2 0,0-1 0,0 0 0,0-1 0,30-5 0,-43 5 0,1-1 0,-1 0 0,1 0 0,-1 0 0,1 0 0,-1 0 0,0-1 0,1 1 0,-1-1 0,0 1 0,0-1 0,0 0 0,0 0 0,-1 0 0,1 0 0,0 0 0,-1-1 0,1 1 0,-1 0 0,0-1 0,0 1 0,0-1 0,0 1 0,0-1 0,-1 1 0,1-1 0,-1 0 0,1 1 0,-1-1 0,0-3 0,0 4 0,1 0 0,-1 0 0,1 0 0,0 0 0,0 0 0,0 0 0,0 0 0,0 0 0,0 0 0,0 1 0,1-1 0,-1 0 0,1 1 0,-1-1 0,1 1 0,-1 0 0,1-1 0,3 0 0,-5 1 0,1 1 0,0-1 0,0 1 0,-1-1 0,1 1 0,0-1 0,0 1 0,0 0 0,0 0 0,-1-1 0,1 1 0,0 0 0,0 0 0,0 0 0,0 0 0,0 0 0,0 0 0,0 0 0,-1 0 0,1 1 0,0-1 0,0 0 0,0 0 0,0 1 0,0-1 0,-1 0 0,1 1 0,0-1 0,0 1 0,-1-1 0,1 1 0,0 0 0,-1-1 0,1 1 0,0 0 0,-1-1 0,1 1 0,-1 0 0,1 0 0,-1-1 0,0 1 0,1 0 0,-1 0 0,1 1 0,3 19 0,1 1 0,-4-21 0,-1 0 0,1 0 0,-1-1 0,1 1 0,-1 0 0,1-1 0,0 1 0,-1-1 0,1 1 0,0-1 0,-1 1 0,1-1 0,0 1 0,0-1 0,0 0 0,-1 1 0,1-1 0,0 0 0,0 0 0,0 0 0,0 0 0,0 0 0,-1 0 0,3 0 0,10 1 0,0 1 0,0-1 0,21 7 0,23 3 0,37 1 0,6 5 0,-62-9 0,-25-5 0,1 0 0,-1-1 0,21 0 0,-21-1 0,0 0 0,0 1 0,-1 0 0,21 7 0,30 6 0,-62-15 0,0 0 0,0 0 0,0 0 0,0 0 0,0 0 0,0 0 0,0 0 0,0 0 0,0 0 0,0 0 0,0 0 0,0-1 0,0 1 0,0 0 0,0-1 0,0 1 0,0-1 0,1 0 0,-1 0 0,-1 0 0,0 1 0,0-1 0,0 0 0,0 0 0,0 1 0,0-1 0,0 0 0,0 1 0,0-1 0,0 0 0,0 1 0,-1-1 0,1 0 0,0 1 0,0-1 0,-1 0 0,1 1 0,-1-1 0,1 1 0,0-1 0,-1 0 0,1 1 0,-1-1 0,1 1 0,-1-1 0,1 1 0,-1 0 0,0-1 0,1 1 0,-1-1 0,-7-3 0,1-1 0,-1 1 0,0 1 0,0-1 0,-1 1 0,1 1 0,-14-3 0,9 1 0,-21-6 0,26 7 0,0 0 0,-1 0 0,1 1 0,-1 1 0,0-1 0,-13 1 0,54-18 0,-26 14 0,0 0 0,1 0 0,-2 0 0,1-1 0,0 0 0,-1 0 0,0 0 0,5-11 0,-8 13 0,0 1 0,-1-1 0,0 0 0,0 0 0,0 0 0,0 0 0,0-6 0,-1 8 0,0-1 0,0 0 0,0 0 0,1 0 0,-1 0 0,1 1 0,0-1 0,0 0 0,0 0 0,0 1 0,1-1 0,-1 1 0,1-1 0,0 1 0,-1 0 0,3-3 0,-3 5 0,0-1 0,-1 1 0,1-1 0,0 1 0,-1-1 0,1 1 0,-1-1 0,1 1 0,-1-1 0,1 0 0,-1 1 0,1-1 0,-1 0 0,1 0 0,-1 1 0,0-1 0,0 0 0,1 0 0,-1 1 0,0-1 0,0-1 0,0 1 0,-1 1 0,1 0 0,-1-1 0,1 1 0,-1 0 0,1-1 0,-1 1 0,0 0 0,1 0 0,-1 0 0,1 0 0,-1 0 0,1 0 0,-1 0 0,0 0 0,1 0 0,-1 0 0,1 0 0,-1 0 0,0 0 0,0 0 0,-5 1 0,0 1 0,0-1 0,0 1 0,-8 4 0,18-4 0,-3-3 0,-1 1 0,1 0 0,0 0 0,-1 0 0,1 0 0,-1-1 0,1 1 0,-1 0 0,1-1 0,-1 1 0,1 0 0,-1-1 0,1 1 0,-1-1 0,1 1 0,-1-1 0,1 1 0,-1-1 0,0 1 0,1-1 0,-1 0 0,2-2 0,-1-1 0,0 1 0,0-1 0,0 1 0,0-1 0,-1 0 0,0 1 0,1-1 0,-1 0 0,0 0 0,-1 1 0,1-1 0,-1 0 0,-1-3 0,0-7 0,4 2 0,-3 12 0,-6 1 0,-94 6 0,103-7 0,-1 0 0,0 1 0,1-2 0,-1 1 0,1 0 0,-1 0 0,1 0 0,-1-1 0,0 1 0,1 0 0,-1-1 0,0 1 0,1-1 0,-1 0 0,0 0 0,0 1 0,0-1 0,1 0 0,-1 0 0,1-2 0,9-6 0,-10 9 0,0-1 0,0 1 0,0-1 0,0 1 0,0 0 0,0 0 0,0-1 0,0 1 0,0 0 0,1 0 0,-1 0 0,0 0 0,0 0 0,0 0 0,0 0 0,0 1 0,0-1 0,0 0 0,0 1 0,0-1 0,0 1 0,0-1 0,0 1 0,0-1 0,0 1 0,1 1 0,-2-2 0,1 0 0,-1 0 0,0 1 0,1-1 0,-1 0 0,0 1 0,1-1 0,-1 0 0,0 1 0,0-1 0,1 0 0,-1 1 0,0-1 0,0 1 0,0-1 0,0 0 0,0 1 0,1-1 0,-1 1 0,0-1 0,0 0 0,0 1 0,0-1 0,0 1 0,-1 0 0,1-1 0,0 1 0,-1-1 0,1 1 0,-1-1 0,1 1 0,-1-1 0,1 0 0,-1 1 0,1-1 0,-1 0 0,1 1 0,-1-1 0,0 0 0,1 0 0,-1 1 0,1-1 0,-1 0 0,0 0 0,1 0 0,-1 0 0,-1 0 0,-85 4 0,26-2 0,106-8 0,-54 5 0,-1-1 0,1-1 0,0 1 0,0-1 0,0-1 0,-10-5 0,19 9 0,0 0 0,0 0 0,0 0 0,0 0 0,0 0 0,0 0 0,0 0 0,0 0 0,0 0 0,0 0 0,0 0 0,0 0 0,0 0 0,-1 0 0,1-1 0,0 1 0,0 0 0,0 0 0,0 0 0,0 0 0,0 0 0,0 0 0,0 0 0,0 0 0,0 0 0,0 0 0,0 0 0,1-1 0,-1 1 0,0 0 0,0 0 0,0 0 0,0 0 0,0 0 0,0 0 0,0 0 0,0 0 0,0 0 0,0 0 0,0 0 0,0 0 0,0 0 0,0 0 0,0 0 0,0 0 0,0-1 0,0 1 0,1 0 0,-1 0 0,0 0 0,0 0 0,0 0 0,0 0 0,0 0 0,0 0 0,0 0 0,0 0 0,0 0 0,0 0 0,0 0 0,1 0 0,-1 0 0,0 0 0,0 0 0,0 0 0,11-1 0,11-1 0,-11 2 0,-8-1 0,0 1 0,-1 0 0,1 0 0,0 0 0,0 0 0,0 0 0,-1 0 0,1 1 0,0-1 0,0 1 0,-1 0 0,4 1 0,-6-2 0,0 0 0,0 0 0,0 0 0,0 1 0,0-1 0,0 0 0,0 0 0,1 0 0,-1 0 0,0 0 0,0 1 0,0-1 0,0 0 0,0 0 0,0 0 0,0 0 0,0 0 0,0 1 0,0-1 0,0 0 0,0 0 0,-1 0 0,1 0 0,0 0 0,0 1 0,0-1 0,0 0 0,0 0 0,0 0 0,0 0 0,0 0 0,0 0 0,0 1 0,-1-1 0,1 0 0,0 0 0,0 0 0,0 0 0,0 0 0,0 0 0,0 0 0,0 0 0,-1 0 0,1 0 0,0 0 0,0 0 0,-12 5 0,-12-1 0,-99-4 0,118 0 0,2-1 0,0 1 0,0 0 0,-1 0 0,1 0 0,0 0 0,0 0 0,0 1 0,0-1 0,0 1 0,-5 2 0,2-2 0,0 1 0,0-1 0,0 0 0,-1-1 0,-6 1 0,8-2 0,0 1 0,1 1 0,-1-1 0,1 1 0,-1 0 0,0 0 0,1 0 0,-1 0 0,1 1 0,0 0 0,-6 3 0,8-4 0,0 0 0,0-1 0,0 1 0,0 0 0,0 0 0,-1-1 0,1 0 0,0 1 0,0-1 0,0 0 0,-5 0 0,6 0 0,0-1 0,0 1 0,-1 0 0,1 0 0,0 0 0,0 0 0,0 0 0,-1 1 0,1-1 0,0 0 0,0 0 0,0 1 0,-1-1 0,1 1 0,0-1 0,0 1 0,0-1 0,0 1 0,0 0 0,0-1 0,0 1 0,0 0 0,0 0 0,1 0 0,-1 0 0,0 0 0,0 0 0,1 0 0,-1 0 0,1 0 0,-1 0 0,0 2 0,0-1 0,-1 1 0,0 0 0,0-1 0,0 1 0,0-1 0,0 0 0,-1 1 0,1-1 0,-1 0 0,1 0 0,-1-1 0,0 1 0,1-1 0,-1 1 0,0-1 0,0 0 0,0 0 0,0 0 0,0 0 0,-1-1 0,1 1 0,0-1 0,-5 0 0,8 0 0,-1 0 0,1 0 0,-1 0 0,1 0 0,-1 0 0,1 0 0,-1 0 0,1-1 0,-1 1 0,1 0 0,-1 0 0,1-1 0,-1 1 0,1 0 0,0-1 0,-1 1 0,1 0 0,-1-1 0,1 1 0,0 0 0,-1-1 0,1 1 0,0-1 0,0 1 0,-1-1 0,1 1 0,0-1 0,0 1 0,0-1 0,0 1 0,0-1 0,0 1 0,-1-1 0,1 1 0,0-1 0,0 1 0,0-1 0,1 1 0,-1-1 0,0 0 0,4-29 0,-1 17 0,-3 8 0,0 2 0,0 0 0,0-1 0,0 1 0,1 0 0,-1-1 0,1 1 0,0 0 0,2-5 0,-3 7 0,1 0 0,0 1 0,-1-1 0,1 0 0,0 0 0,0 1 0,0-1 0,0 1 0,0-1 0,0 1 0,0-1 0,0 1 0,0 0 0,0-1 0,0 1 0,0 0 0,0 0 0,0 0 0,0 0 0,0 0 0,0 0 0,0 0 0,0 0 0,0 0 0,0 0 0,1 0 0,-1 1 0,0-1 0,0 0 0,0 1 0,1 0 0,87 30 0,-63-17 0,-23-12 0,-1 0 0,1-1 0,0 1 0,-1 0 0,1-1 0,0 0 0,0 0 0,0 0 0,0 0 0,0 0 0,0-1 0,4 1 0,-7-1 0,0-1 0,0 1 0,0-1 0,0 1 0,0-1 0,0 1 0,0-1 0,0 1 0,0 0 0,0-1 0,-1 1 0,1-1 0,0 1 0,0-1 0,0 1 0,0-1 0,-1 1 0,1 0 0,0-1 0,0 1 0,-1-1 0,1 1 0,0 0 0,-1-1 0,1 1 0,0 0 0,-1 0 0,0-1 0,-12-13 0,5 10 0,4 2 0,1 0 0,-1 0 0,0 0 0,0 1 0,0-1 0,0 1 0,0 0 0,-1 0 0,-6 0 0,20 1 0,0 0 0,0 1 0,0 0 0,0 0 0,16 6 0,-15-3 0,-24-4 0,-1-2 0,-26 2 0,37 0 0,6 0 0,21 0 0,-23 0 3,1 0 1,-1 0-1,0 0 0,0 0 0,0 0 0,0 0 0,0 0 1,0 0-1,0 0 0,0 0 0,0 0 0,1 0 0,-1 0 0,0 0 1,0 0-1,0 0 0,0 0 0,0 0 0,0 1 0,0-1 1,0 0-1,0 0 0,1 0 0,-1 0 0,0 0 0,0 0 1,0 0-1,0 0 0,0 0 0,0 0 0,0 0 0,0 1 1,0-1-1,0 0 0,0 0 0,0 0 0,0 0 0,0 0 0,0 0 1,0 0-1,0 0 0,0 1 0,0-1 0,0 0 0,0 0 1,0 0-1,0 0 0,0 0 0,0 0 0,0 0 0,0 0 1,0 0-1,0 1 0,-5 6 168,4-6-257,1-1 1,-1 1 0,0-1-1,1 1 1,-1 0 0,1-1-1,-1 1 1,0-1 0,1 0-1,-1 1 1,0-1 0,0 0-1,1 1 1,-1-1 0,0 0-1,0 0 1,1 1 0,-1-1-1,-2 0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7:15:31.3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7:15:31.8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7:15:32.4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7:15:34.9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7:15:35.9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7:15:36.7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7:15:45.68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7:15:46.47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5T23:02:57.0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 52 24575,'1'-12'0,"0"-13"0,0 24 0,-1 1 0,0-1 0,0 0 0,0 1 0,0-1 0,0 0 0,0 1 0,0-1 0,-1 1 0,1-1 0,0 0 0,0 1 0,0-1 0,-1 0 0,1 1 0,0-1 0,-1 1 0,1-1 0,0 1 0,-1-1 0,1 1 0,-1-1 0,0 0 0,0 1 0,1 0 0,-1 0 0,0 0 0,1 0 0,-1 0 0,1 1 0,-1-1 0,0 0 0,1 0 0,-1 1 0,1-1 0,-1 0 0,1 1 0,-1-1 0,0 0 0,1 1 0,0-1 0,-1 1 0,1-1 0,-1 1 0,1-1 0,-1 1 0,1-1 0,0 1 0,0-1 0,-1 1 0,1 0 0,0-1 0,0 1 0,-1-1 0,1 1 0,0 0 0,0-1 0,0 1 0,0 0 0,0-1 0,0 1 0,0 0 0,-1 31 0,1-30 0,0 3 0,0 0 0,0-1 0,0 1 0,1 0 0,0 0 0,0-1 0,2 8 0,-2-11 0,0 1 0,0-1 0,0 0 0,0 1 0,0-1 0,0 0 0,1 0 0,-1 0 0,0 0 0,1 0 0,-1 0 0,1 0 0,-1-1 0,1 1 0,-1 0 0,1-1 0,0 1 0,-1-1 0,1 0 0,-1 1 0,1-1 0,0 0 0,-1 0 0,1 0 0,1-1 0,140 9 0,-108-7 0,35-2 0,-68 1 11,-1-1 0,1 1 0,0-1 0,-1 0 0,1 0 0,-1 0 0,0 0 0,1 0 0,-1 0 0,0 0 0,1 0 0,-1 0 0,0-1 0,0 1 0,0 0 0,0-1 0,0 1 0,0-1 0,-1 1 0,1-1 0,0 1 1,-1-1-1,1 0 0,-1 1 0,0-1 0,1 0 0,-1 1 0,0-1 0,0 0 0,0-1 0,0 0-101,0 0 0,0 1 0,0-1 0,0 0 0,0 0 1,0 1-1,-1-1 0,1 0 0,-1 1 0,0-1 1,0 0-1,0 1 0,0-1 0,0 1 0,-1 0 0,1-1 1,-1 1-1,-2-3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00:08:28.9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5T23:03:11.3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184 31 24575,'0'-1'0,"0"0"0,0 0 0,-1 0 0,1 0 0,0 0 0,0-1 0,-1 1 0,1 0 0,0 0 0,-1 0 0,1 0 0,-1 1 0,0-1 0,1 0 0,-1 0 0,0 0 0,1 0 0,-1 1 0,0-1 0,0 0 0,0 0 0,1 1 0,-1-1 0,-2 0 0,0 0 0,0 0 0,0-1 0,0 2 0,0-1 0,-1 0 0,1 0 0,0 1 0,-5 0 0,1 0 0,0 0 0,0 0 0,0 1 0,0 0 0,1 1 0,-1-1 0,0 1 0,-6 3 0,9-3 0,0 0 0,0 1 0,0-1 0,0 1 0,1 0 0,-6 5 0,8-7 0,0 0 0,0 1 0,0-1 0,0 1 0,1-1 0,-1 1 0,0-1 0,1 1 0,-1 0 0,1-1 0,-1 1 0,1 0 0,0-1 0,-1 1 0,1 0 0,0 0 0,0-1 0,1 1 0,-1 3 0,0-3 0,-3-5 0,-7-12 0,10 14 0,-1 0 0,0 0 0,0-1 0,1 1 0,-1 0 0,0-1 0,1 1 0,-1-1 0,1 1 0,0-1 0,0 1 0,-1-1 0,1 1 0,0-1 0,0 1 0,0-1 0,1 1 0,-1-1 0,0 1 0,1-1 0,-1 1 0,1-3 0,16 33 0,-16-28 0,0 2 0,0-1 0,0 0 0,-1 0 0,1 0 0,-1 0 0,1 0 0,-1 1 0,0-1 0,0 0 0,0 0 0,0 1 0,0-1 0,0 0 0,-1 3 0,0-4 0,0 1 0,0-1 0,0 1 0,0-1 0,0 0 0,-1 1 0,1-1 0,0 0 0,-1 0 0,1 0 0,-1 0 0,1 0 0,-1 0 0,1 0 0,-1 0 0,0-1 0,1 1 0,-3 0 0,4-1 0,0 0 0,0 0 0,0 0 0,-1 0 0,1 0 0,0 0 0,0 0 0,0 0 0,0 0 0,0 0 0,0 0 0,-1 0 0,1 0 0,0 0 0,0 0 0,0 0 0,0 0 0,0 0 0,0 0 0,0 0 0,-1 0 0,1 0 0,0 0 0,0 0 0,0 0 0,0 1 0,0-1 0,0 0 0,0 0 0,0 0 0,0 0 0,0 0 0,0 0 0,0 0 0,0 0 0,-1 1 0,1-1 0,0 0 0,0 0 0,0 0 0,0 0 0,0 0 0,0 0 0,0 1 0,0-1 0,0 0 0,0 0 0,0 0 0,0 0 0,0 0 0,1 0 0,-1 0 0,0 1 0,0-1 0,0 0 0,0 0 0,9 4 0,14 0 0,51-5 0,21 2 0,-86 1 0,1 0 0,-1 0 0,1 1 0,11 5 0,-14-4 0,1-1 0,0-1 0,-1 1 0,1-1 0,0-1 0,11 2 0,-16-3 0,-1-1 0,1 1 0,0-1 0,0 1 0,0-1 0,-1 0 0,1 0 0,0 0 0,-1-1 0,1 1 0,-1-1 0,1 1 0,3-5 0,30-30 0,-11 8 0,-23 27 0,1-1 0,-1 1 0,0-1 0,0 1 0,1 0 0,-1 0 0,0 0 0,1 0 0,-1 1 0,1-1 0,-1 0 0,1 1 0,-1 0 0,5 0 0,15-4 0,-21 4 0,-1 0 0,0 0 0,0 0 0,1 0 0,-1-1 0,0 1 0,0 0 0,1 0 0,-1 0 0,0 0 0,0-1 0,0 1 0,1 0 0,-1 0 0,0-1 0,0 1 0,0 0 0,0 0 0,1-1 0,-1 1 0,0 0 0,0 0 0,0-1 0,0 1 0,0 0 0,0 0 0,0-1 0,0 1 0,0 0 0,0-1 0,0 1 0,0 0 0,0-1 0,0 1 0,0 0 0,0 0 0,0-1 0,0 1 0,-1 0 0,1 0 0,0-1 0,0 1 0,0 0 0,0 0 0,-1-1 0,1 1 0,0 0 0,0 0 0,0 0 0,-1-1 0,1 1 0,-1 0 0,1-1 0,-1 1 0,1 0 0,0-1 0,-1 1 0,1 0 0,-1 0 0,1 0 0,-1-1 0,1 1 0,-1 0 0,1 0 0,-1 0 0,1 0 0,-1 0 0,1 0 0,-1 0 0,1 0 0,-1 0 0,1 0 0,-1 0 0,1 0 0,-1 0 0,1 0 0,-1 1 0,1-1 0,-1 0 0,1 0 0,-1 1 0,1-1 0,-1 0 0,1 1 0,0-1 0,-1 0 0,1 1 0,0-1 0,-1 0 0,0 2 0,-1 1-195,0 1 0,0 0 0,0 0 0,1 0 0,-1 0 0,0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00:08:35.3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00:08:44.7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00:16:11.92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37 1 24575,'-4'0'0,"-5"0"0,-2 3 0,-2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00:16:13.6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24575,'0'22'0,"1"0"0,1 0 0,9 37 0,-7-44 0,-2-2 0,2 0 0,8 23 0,-10-32 0,0 1 0,1-1 0,-1 0 0,1 0 0,0-1 0,0 1 0,0 0 0,1-1 0,-1 0 0,1 0 0,7 5 0,31 20-1365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00:16:15.16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1 238 24575,'0'-9'0,"1"0"0,0 0 0,0 0 0,1 1 0,0-1 0,1 0 0,7-15 0,3-2 0,20-27 0,-4 6 0,-25 41 0,5-11 0,-9 14 0,-8 10 0,-2 2 50,-62 66-1465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00:16:16.5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24575,'4'0'0,"5"0"0,6 0 0,-1 4 0,2 1 0,-1 4 0,0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00:16:32.83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33EF3F-35E2-3B43-BF81-CFC248C52316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03F89-1949-E64B-AC42-D3BE5974B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65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CL Branding background">
            <a:extLst>
              <a:ext uri="{FF2B5EF4-FFF2-40B4-BE49-F238E27FC236}">
                <a16:creationId xmlns:a16="http://schemas.microsoft.com/office/drawing/2014/main" id="{EA4C8DDC-D29E-5E43-9BC2-FD84B2117884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UCL Branding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12193200" cy="1342371"/>
          </a:xfrm>
          <a:prstGeom prst="rect">
            <a:avLst/>
          </a:prstGeom>
        </p:spPr>
      </p:pic>
      <p:sp>
        <p:nvSpPr>
          <p:cNvPr id="13" name="Faculty, Department title">
            <a:extLst>
              <a:ext uri="{FF2B5EF4-FFF2-40B4-BE49-F238E27FC236}">
                <a16:creationId xmlns:a16="http://schemas.microsoft.com/office/drawing/2014/main" id="{7B844C1D-C9E2-A040-B3FD-0E3861E051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none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  <p:sp>
        <p:nvSpPr>
          <p:cNvPr id="9" name="Main image" descr="Image">
            <a:extLst>
              <a:ext uri="{FF2B5EF4-FFF2-40B4-BE49-F238E27FC236}">
                <a16:creationId xmlns:a16="http://schemas.microsoft.com/office/drawing/2014/main" id="{FD55159A-63D1-334F-B344-448B05BC84B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440000"/>
            <a:ext cx="12192000" cy="5421086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Main Headline" descr="Headline">
            <a:extLst>
              <a:ext uri="{FF2B5EF4-FFF2-40B4-BE49-F238E27FC236}">
                <a16:creationId xmlns:a16="http://schemas.microsoft.com/office/drawing/2014/main" id="{6D1BEB54-27B8-4348-8671-D93B41DC5E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549105"/>
            <a:ext cx="7560000" cy="2340000"/>
          </a:xfrm>
          <a:solidFill>
            <a:srgbClr val="FFFFFF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Main headline,</a:t>
            </a:r>
            <a:br>
              <a:rPr lang="en-US" dirty="0"/>
            </a:br>
            <a:r>
              <a:rPr lang="en-US" dirty="0"/>
              <a:t>Arial 44pt bold</a:t>
            </a:r>
          </a:p>
        </p:txBody>
      </p:sp>
    </p:spTree>
    <p:extLst>
      <p:ext uri="{BB962C8B-B14F-4D97-AF65-F5344CB8AC3E}">
        <p14:creationId xmlns:p14="http://schemas.microsoft.com/office/powerpoint/2010/main" val="2079837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7" name="Text" descr="Text">
            <a:extLst>
              <a:ext uri="{FF2B5EF4-FFF2-40B4-BE49-F238E27FC236}">
                <a16:creationId xmlns:a16="http://schemas.microsoft.com/office/drawing/2014/main" id="{2D2A157B-B06B-5E44-8987-B8F38A7435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5399088" cy="3600000"/>
          </a:xfrm>
        </p:spPr>
        <p:txBody>
          <a:bodyPr/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  <a:lvl2pPr marL="222250" indent="-222250"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35F69D9D-B78C-6D4D-8B1E-AB31E336A5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0000" y="2412000"/>
            <a:ext cx="5399088" cy="3600000"/>
          </a:xfrm>
        </p:spPr>
        <p:txBody>
          <a:bodyPr/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  <a:lvl2pPr marL="222250" indent="-222250"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4/10/2025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627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3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8" name="Text" descr="Text">
            <a:extLst>
              <a:ext uri="{FF2B5EF4-FFF2-40B4-BE49-F238E27FC236}">
                <a16:creationId xmlns:a16="http://schemas.microsoft.com/office/drawing/2014/main" id="{83D66963-CB2B-4B4F-BCF3-CFD7FD192F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3420000" cy="3600000"/>
          </a:xfrm>
        </p:spPr>
        <p:txBody>
          <a:bodyPr/>
          <a:lstStyle>
            <a:lvl1pPr marL="11112" indent="0">
              <a:buNone/>
              <a:defRPr sz="1800"/>
            </a:lvl1pPr>
            <a:lvl3pPr marL="180975" indent="-171450">
              <a:buFont typeface="Arial" panose="020B0604020202020204" pitchFamily="34" charset="0"/>
              <a:buChar char="•"/>
              <a:tabLst/>
              <a:defRPr/>
            </a:lvl3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F7085F07-56B0-4443-841E-837562823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0000" y="2412000"/>
            <a:ext cx="3420000" cy="3600000"/>
          </a:xfrm>
        </p:spPr>
        <p:txBody>
          <a:bodyPr/>
          <a:lstStyle>
            <a:lvl1pPr marL="11112" indent="0">
              <a:buNone/>
              <a:defRPr sz="1800"/>
            </a:lvl1pPr>
            <a:lvl3pPr marL="180975" indent="-169863">
              <a:tabLst/>
              <a:defRPr/>
            </a:lvl3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BB07EA65-C349-F04B-BF09-CC2483489C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0000" y="2412000"/>
            <a:ext cx="3420000" cy="3600000"/>
          </a:xfrm>
        </p:spPr>
        <p:txBody>
          <a:bodyPr/>
          <a:lstStyle>
            <a:lvl1pPr marL="11112" indent="0">
              <a:buNone/>
              <a:defRPr sz="1800"/>
            </a:lvl1pPr>
            <a:lvl3pPr marL="180975" indent="-169863">
              <a:tabLst/>
              <a:defRPr/>
            </a:lvl3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4/10/2025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774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4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15" name="Text" descr="Text">
            <a:extLst>
              <a:ext uri="{FF2B5EF4-FFF2-40B4-BE49-F238E27FC236}">
                <a16:creationId xmlns:a16="http://schemas.microsoft.com/office/drawing/2014/main" id="{23293D9A-92DE-2745-A551-12503D5B38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F11753E1-8533-844D-B406-655C6C9330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87688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562D057E-84DA-844C-8F30-A88C629E1D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68008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" descr="Text">
            <a:extLst>
              <a:ext uri="{FF2B5EF4-FFF2-40B4-BE49-F238E27FC236}">
                <a16:creationId xmlns:a16="http://schemas.microsoft.com/office/drawing/2014/main" id="{3FA6CE8B-790A-C44A-B1D0-DA5AC754A4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048328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4/10/2025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334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4 column colour pan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in Headline" descr="Headline">
            <a:extLst>
              <a:ext uri="{FF2B5EF4-FFF2-40B4-BE49-F238E27FC236}">
                <a16:creationId xmlns:a16="http://schemas.microsoft.com/office/drawing/2014/main" id="{5CB62203-BCF9-3241-9684-0F4402446F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922302"/>
            <a:ext cx="2610000" cy="5220000"/>
          </a:xfrm>
          <a:solidFill>
            <a:srgbClr val="500777"/>
          </a:solidFill>
        </p:spPr>
        <p:txBody>
          <a:bodyPr lIns="180000" tIns="180000" rIns="180000" bIns="180000"/>
          <a:lstStyle>
            <a:lvl1pPr marL="11112" indent="0">
              <a:buNone/>
              <a:defRPr>
                <a:solidFill>
                  <a:schemeClr val="bg1"/>
                </a:solidFill>
              </a:defRPr>
            </a:lvl1pPr>
            <a:lvl2pPr>
              <a:buFontTx/>
              <a:buNone/>
              <a:defRPr/>
            </a:lvl2pPr>
          </a:lstStyle>
          <a:p>
            <a:pPr lvl="0"/>
            <a:r>
              <a:rPr lang="zh-CN" altLang="en-US" sz="3600">
                <a:latin typeface="Arial" panose="020B0604020202020204" pitchFamily="34" charset="0"/>
                <a:cs typeface="Arial" panose="020B0604020202020204" pitchFamily="34" charset="0"/>
              </a:rPr>
              <a:t>单击此处编辑母版文本样式</a:t>
            </a:r>
          </a:p>
        </p:txBody>
      </p:sp>
      <p:sp>
        <p:nvSpPr>
          <p:cNvPr id="8" name="background">
            <a:extLst>
              <a:ext uri="{FF2B5EF4-FFF2-40B4-BE49-F238E27FC236}">
                <a16:creationId xmlns:a16="http://schemas.microsoft.com/office/drawing/2014/main" id="{E0051C4D-5840-9846-A6CC-052B1F915D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86800" y="900000"/>
            <a:ext cx="2610000" cy="5220000"/>
          </a:xfrm>
          <a:solidFill>
            <a:srgbClr val="500777"/>
          </a:solidFill>
        </p:spPr>
        <p:txBody>
          <a:bodyPr lIns="180000" tIns="180000" rIns="180000" bIns="180000"/>
          <a:lstStyle>
            <a:lvl1pPr marL="11112" indent="0">
              <a:buNone/>
              <a:defRPr>
                <a:solidFill>
                  <a:schemeClr val="bg1"/>
                </a:solidFill>
              </a:defRPr>
            </a:lvl1pPr>
            <a:lvl2pPr>
              <a:buFontTx/>
              <a:buNone/>
              <a:defRPr/>
            </a:lvl2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19" name="Picture" descr="Image">
            <a:extLst>
              <a:ext uri="{FF2B5EF4-FFF2-40B4-BE49-F238E27FC236}">
                <a16:creationId xmlns:a16="http://schemas.microsoft.com/office/drawing/2014/main" id="{7D295661-D9DD-8D43-9041-6814DE8FF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05624" y="1290917"/>
            <a:ext cx="1328200" cy="1557617"/>
          </a:xfrm>
          <a:prstGeom prst="rect">
            <a:avLst/>
          </a:prstGeom>
        </p:spPr>
      </p:pic>
      <p:sp>
        <p:nvSpPr>
          <p:cNvPr id="13" name="Text" descr="Text">
            <a:extLst>
              <a:ext uri="{FF2B5EF4-FFF2-40B4-BE49-F238E27FC236}">
                <a16:creationId xmlns:a16="http://schemas.microsoft.com/office/drawing/2014/main" id="{73CED3B5-33C7-894B-9D58-FC396998F4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3712" y="3073400"/>
            <a:ext cx="2222500" cy="302260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 algn="l">
              <a:defRPr sz="1800"/>
            </a:lvl2pPr>
            <a:lvl3pPr marL="180975" indent="-169863">
              <a:tabLst/>
              <a:defRPr/>
            </a:lvl3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background">
            <a:extLst>
              <a:ext uri="{FF2B5EF4-FFF2-40B4-BE49-F238E27FC236}">
                <a16:creationId xmlns:a16="http://schemas.microsoft.com/office/drawing/2014/main" id="{E69AB749-3152-6149-94E2-048594181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8800" y="900000"/>
            <a:ext cx="2610000" cy="5220000"/>
          </a:xfrm>
          <a:solidFill>
            <a:srgbClr val="500777"/>
          </a:solidFill>
        </p:spPr>
        <p:txBody>
          <a:bodyPr lIns="180000" tIns="180000" rIns="180000" bIns="180000"/>
          <a:lstStyle>
            <a:lvl1pPr marL="11112" indent="0">
              <a:buNone/>
              <a:defRPr>
                <a:solidFill>
                  <a:schemeClr val="bg1"/>
                </a:solidFill>
              </a:defRPr>
            </a:lvl1pPr>
            <a:lvl2pPr>
              <a:buFontTx/>
              <a:buNone/>
              <a:defRPr/>
            </a:lvl2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21" name="Picture" descr="Image">
            <a:extLst>
              <a:ext uri="{FF2B5EF4-FFF2-40B4-BE49-F238E27FC236}">
                <a16:creationId xmlns:a16="http://schemas.microsoft.com/office/drawing/2014/main" id="{34669171-BF23-B54C-8D3F-B1C89E122C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60096" y="1292400"/>
            <a:ext cx="1328200" cy="1557617"/>
          </a:xfrm>
          <a:prstGeom prst="rect">
            <a:avLst/>
          </a:prstGeom>
        </p:spPr>
      </p:pic>
      <p:sp>
        <p:nvSpPr>
          <p:cNvPr id="14" name="Text" descr="Text">
            <a:extLst>
              <a:ext uri="{FF2B5EF4-FFF2-40B4-BE49-F238E27FC236}">
                <a16:creationId xmlns:a16="http://schemas.microsoft.com/office/drawing/2014/main" id="{87F3A240-3369-0145-B540-5A60FA0848E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56040" y="3073400"/>
            <a:ext cx="2222500" cy="302260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 algn="l">
              <a:defRPr sz="1800"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background">
            <a:extLst>
              <a:ext uri="{FF2B5EF4-FFF2-40B4-BE49-F238E27FC236}">
                <a16:creationId xmlns:a16="http://schemas.microsoft.com/office/drawing/2014/main" id="{F708712F-D0E9-B94A-A9B7-F258F0F10A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90800" y="900000"/>
            <a:ext cx="2610000" cy="5220000"/>
          </a:xfrm>
          <a:solidFill>
            <a:srgbClr val="500777"/>
          </a:solidFill>
        </p:spPr>
        <p:txBody>
          <a:bodyPr lIns="180000" tIns="180000" rIns="180000" bIns="180000"/>
          <a:lstStyle>
            <a:lvl1pPr marL="11112" indent="0">
              <a:buNone/>
              <a:defRPr>
                <a:solidFill>
                  <a:schemeClr val="bg1"/>
                </a:solidFill>
              </a:defRPr>
            </a:lvl1pPr>
            <a:lvl2pPr>
              <a:buFontTx/>
              <a:buNone/>
              <a:defRPr/>
            </a:lvl2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22" name="Picture" descr="Image">
            <a:extLst>
              <a:ext uri="{FF2B5EF4-FFF2-40B4-BE49-F238E27FC236}">
                <a16:creationId xmlns:a16="http://schemas.microsoft.com/office/drawing/2014/main" id="{8073F21E-F4EF-B246-B7E8-4FA799EC37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0416" y="1290917"/>
            <a:ext cx="1328200" cy="1557617"/>
          </a:xfrm>
          <a:prstGeom prst="rect">
            <a:avLst/>
          </a:prstGeom>
        </p:spPr>
      </p:pic>
      <p:sp>
        <p:nvSpPr>
          <p:cNvPr id="16" name="Text" descr="Text">
            <a:extLst>
              <a:ext uri="{FF2B5EF4-FFF2-40B4-BE49-F238E27FC236}">
                <a16:creationId xmlns:a16="http://schemas.microsoft.com/office/drawing/2014/main" id="{5387EEB0-9F43-E241-9EDB-010FB36582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08368" y="3068960"/>
            <a:ext cx="2222500" cy="302260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 algn="l">
              <a:defRPr sz="1800"/>
            </a:lvl2pPr>
            <a:lvl3pPr marL="180975" indent="-169863">
              <a:tabLst/>
              <a:defRPr/>
            </a:lvl3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373E51-46F8-B446-A241-A5395388A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4/10/2025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BCFD4B-BF38-E841-868E-C9F3BBC72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88DCC-68B7-D349-B50E-BEE3CC1D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836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wo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5400000" cy="2325802"/>
          </a:xfrm>
        </p:spPr>
        <p:txBody>
          <a:bodyPr/>
          <a:lstStyle>
            <a:lvl1pPr>
              <a:defRPr sz="3600" b="0"/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96CC15FA-5D3D-604E-8882-80A2838906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3618500"/>
            <a:ext cx="5399088" cy="2617200"/>
          </a:xfrm>
        </p:spPr>
        <p:txBody>
          <a:bodyPr/>
          <a:lstStyle>
            <a:lvl1pPr marL="180975" marR="0" indent="-18097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Picture" descr="Image">
            <a:extLst>
              <a:ext uri="{FF2B5EF4-FFF2-40B4-BE49-F238E27FC236}">
                <a16:creationId xmlns:a16="http://schemas.microsoft.com/office/drawing/2014/main" id="{C443FA27-F0DB-1840-998D-206100BED3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940000" y="900000"/>
            <a:ext cx="5400000" cy="5344683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4/10/2025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215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hree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" descr="Image">
            <a:extLst>
              <a:ext uri="{FF2B5EF4-FFF2-40B4-BE49-F238E27FC236}">
                <a16:creationId xmlns:a16="http://schemas.microsoft.com/office/drawing/2014/main" id="{935F83AB-29A1-EF49-B6EC-5214A87545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0000" y="900000"/>
            <a:ext cx="3420000" cy="2880000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8" name="Text" descr="Text">
            <a:extLst>
              <a:ext uri="{FF2B5EF4-FFF2-40B4-BE49-F238E27FC236}">
                <a16:creationId xmlns:a16="http://schemas.microsoft.com/office/drawing/2014/main" id="{83D66963-CB2B-4B4F-BCF3-CFD7FD192F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4017600"/>
            <a:ext cx="3420000" cy="2304000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3" name="Picture" descr="Image">
            <a:extLst>
              <a:ext uri="{FF2B5EF4-FFF2-40B4-BE49-F238E27FC236}">
                <a16:creationId xmlns:a16="http://schemas.microsoft.com/office/drawing/2014/main" id="{E95E3DE4-2C02-DF4D-871A-130A912A3EB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5800" y="900000"/>
            <a:ext cx="3420000" cy="2880000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F7085F07-56B0-4443-841E-837562823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0000" y="4017600"/>
            <a:ext cx="3420000" cy="2304000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5" name="Picture" descr="Image">
            <a:extLst>
              <a:ext uri="{FF2B5EF4-FFF2-40B4-BE49-F238E27FC236}">
                <a16:creationId xmlns:a16="http://schemas.microsoft.com/office/drawing/2014/main" id="{08A0AD7D-724B-E44B-89BE-D93B46E6BC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56240" y="900000"/>
            <a:ext cx="3420000" cy="2880000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BB07EA65-C349-F04B-BF09-CC2483489C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0218" y="4017600"/>
            <a:ext cx="3420000" cy="2304000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4/10/2025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858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11" name="Table" descr="Text / Table">
            <a:extLst>
              <a:ext uri="{FF2B5EF4-FFF2-40B4-BE49-F238E27FC236}">
                <a16:creationId xmlns:a16="http://schemas.microsoft.com/office/drawing/2014/main" id="{4DEFD8C9-6C2B-9C49-9F6F-5A35A2B747AF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360363" y="2286001"/>
            <a:ext cx="11553825" cy="4073524"/>
          </a:xfrm>
        </p:spPr>
        <p:txBody>
          <a:bodyPr/>
          <a:lstStyle/>
          <a:p>
            <a:r>
              <a:rPr lang="en-GB" dirty="0"/>
              <a:t>Click to add table</a:t>
            </a:r>
            <a:endParaRPr lang="en-US" dirty="0"/>
          </a:p>
        </p:txBody>
      </p:sp>
      <p:sp>
        <p:nvSpPr>
          <p:cNvPr id="8" name="Text">
            <a:extLst>
              <a:ext uri="{FF2B5EF4-FFF2-40B4-BE49-F238E27FC236}">
                <a16:creationId xmlns:a16="http://schemas.microsoft.com/office/drawing/2014/main" id="{D31E44D0-02C4-914B-B5F4-F5B0F5862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66454" y="2414430"/>
            <a:ext cx="2557322" cy="2623913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4/10/2025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063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7" name="Table" descr="Text / Table">
            <a:extLst>
              <a:ext uri="{FF2B5EF4-FFF2-40B4-BE49-F238E27FC236}">
                <a16:creationId xmlns:a16="http://schemas.microsoft.com/office/drawing/2014/main" id="{01422A73-1E05-8B44-93EA-70AD3FCEEC9E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360363" y="2286001"/>
            <a:ext cx="11553825" cy="4073524"/>
          </a:xfrm>
        </p:spPr>
        <p:txBody>
          <a:bodyPr/>
          <a:lstStyle/>
          <a:p>
            <a:r>
              <a:rPr lang="en-GB" dirty="0"/>
              <a:t>Click to add table</a:t>
            </a:r>
            <a:endParaRPr lang="en-US" dirty="0"/>
          </a:p>
        </p:txBody>
      </p:sp>
      <p:sp>
        <p:nvSpPr>
          <p:cNvPr id="9" name="Text">
            <a:extLst>
              <a:ext uri="{FF2B5EF4-FFF2-40B4-BE49-F238E27FC236}">
                <a16:creationId xmlns:a16="http://schemas.microsoft.com/office/drawing/2014/main" id="{AD015BAE-CDFB-0848-8398-8E01CAEBAA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3451091"/>
            <a:ext cx="2610000" cy="2894291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4/10/2025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06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Contact 2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GB" dirty="0"/>
              <a:t>Useful links &amp; contact details</a:t>
            </a:r>
            <a:endParaRPr lang="en-US" dirty="0"/>
          </a:p>
        </p:txBody>
      </p:sp>
      <p:sp>
        <p:nvSpPr>
          <p:cNvPr id="21" name="Text" descr="Text">
            <a:extLst>
              <a:ext uri="{FF2B5EF4-FFF2-40B4-BE49-F238E27FC236}">
                <a16:creationId xmlns:a16="http://schemas.microsoft.com/office/drawing/2014/main" id="{82579D70-1A08-DC42-8CE8-ACA8360A7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5399088" cy="3600000"/>
          </a:xfrm>
        </p:spPr>
        <p:txBody>
          <a:bodyPr/>
          <a:lstStyle>
            <a:lvl1pPr marL="180975" indent="-169863">
              <a:tabLst/>
              <a:defRPr sz="2400">
                <a:latin typeface="+mn-lt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" descr="Text">
            <a:extLst>
              <a:ext uri="{FF2B5EF4-FFF2-40B4-BE49-F238E27FC236}">
                <a16:creationId xmlns:a16="http://schemas.microsoft.com/office/drawing/2014/main" id="{82B359B7-CB0C-544C-88EE-891FC732EE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40000" y="2412000"/>
            <a:ext cx="5399088" cy="3600000"/>
          </a:xfrm>
        </p:spPr>
        <p:txBody>
          <a:bodyPr/>
          <a:lstStyle>
            <a:lvl1pPr marL="180975" indent="-169863">
              <a:tabLst/>
              <a:defRPr sz="2400">
                <a:latin typeface="+mn-lt"/>
              </a:defRPr>
            </a:lvl1pPr>
          </a:lstStyle>
          <a:p>
            <a:pPr lvl="0"/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</a:rPr>
              <a:t>单击此处编辑母版文本样式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4/10/2025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331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ckground">
            <a:extLst>
              <a:ext uri="{FF2B5EF4-FFF2-40B4-BE49-F238E27FC236}">
                <a16:creationId xmlns:a16="http://schemas.microsoft.com/office/drawing/2014/main" id="{7E0FC6D2-4499-5C4C-8C93-C7590708B796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" descr="Image">
            <a:extLst>
              <a:ext uri="{FF2B5EF4-FFF2-40B4-BE49-F238E27FC236}">
                <a16:creationId xmlns:a16="http://schemas.microsoft.com/office/drawing/2014/main" id="{D7C34FC0-F8B1-D041-9578-733D7F3C687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440000"/>
            <a:ext cx="12192000" cy="5421086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Main Headline" descr="Headline">
            <a:extLst>
              <a:ext uri="{FF2B5EF4-FFF2-40B4-BE49-F238E27FC236}">
                <a16:creationId xmlns:a16="http://schemas.microsoft.com/office/drawing/2014/main" id="{5F848594-69CD-DA4E-BB25-23F671A7C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549105"/>
            <a:ext cx="7560000" cy="2340000"/>
          </a:xfrm>
          <a:solidFill>
            <a:srgbClr val="FFFFFF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Main headline,</a:t>
            </a:r>
            <a:br>
              <a:rPr lang="en-US" dirty="0"/>
            </a:br>
            <a:r>
              <a:rPr lang="en-US" dirty="0"/>
              <a:t>Arial 44pt bold</a:t>
            </a:r>
          </a:p>
        </p:txBody>
      </p:sp>
      <p:sp>
        <p:nvSpPr>
          <p:cNvPr id="5" name="Sub Heading" descr="Sub heading">
            <a:extLst>
              <a:ext uri="{FF2B5EF4-FFF2-40B4-BE49-F238E27FC236}">
                <a16:creationId xmlns:a16="http://schemas.microsoft.com/office/drawing/2014/main" id="{D5AB2EC5-97D3-8D44-BB0B-9125E87D1F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999" y="3239999"/>
            <a:ext cx="6840000" cy="651777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单击此处编辑母版文本样式</a:t>
            </a:r>
          </a:p>
        </p:txBody>
      </p:sp>
      <p:pic>
        <p:nvPicPr>
          <p:cNvPr id="3" name="UCL Branding">
            <a:extLst>
              <a:ext uri="{FF2B5EF4-FFF2-40B4-BE49-F238E27FC236}">
                <a16:creationId xmlns:a16="http://schemas.microsoft.com/office/drawing/2014/main" id="{EF2D41C7-D700-BF17-C0DE-77C45727DB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12193200" cy="1342371"/>
          </a:xfrm>
          <a:prstGeom prst="rect">
            <a:avLst/>
          </a:prstGeom>
        </p:spPr>
      </p:pic>
      <p:sp>
        <p:nvSpPr>
          <p:cNvPr id="4" name="Faculty, Department title">
            <a:extLst>
              <a:ext uri="{FF2B5EF4-FFF2-40B4-BE49-F238E27FC236}">
                <a16:creationId xmlns:a16="http://schemas.microsoft.com/office/drawing/2014/main" id="{08D5C88A-81D8-181C-4594-B90FC9D790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none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3695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slide 2 - single 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FD8CE85-9178-344E-BC9E-19B545ECA60C}"/>
              </a:ext>
            </a:extLst>
          </p:cNvPr>
          <p:cNvSpPr/>
          <p:nvPr userDrawn="1"/>
        </p:nvSpPr>
        <p:spPr>
          <a:xfrm>
            <a:off x="0" y="-1"/>
            <a:ext cx="12192000" cy="252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Main Headline" descr="Headline">
            <a:extLst>
              <a:ext uri="{FF2B5EF4-FFF2-40B4-BE49-F238E27FC236}">
                <a16:creationId xmlns:a16="http://schemas.microsoft.com/office/drawing/2014/main" id="{14916FEE-2CA1-274A-AB9A-27AE550ED61F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60000" y="1620000"/>
            <a:ext cx="10800690" cy="81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headline, Arial 44pt bold</a:t>
            </a:r>
            <a:br>
              <a:rPr lang="en-US" dirty="0"/>
            </a:br>
            <a:endParaRPr lang="en-US" altLang="en-US" dirty="0"/>
          </a:p>
        </p:txBody>
      </p:sp>
      <p:sp>
        <p:nvSpPr>
          <p:cNvPr id="11" name="Picture " descr="Image">
            <a:extLst>
              <a:ext uri="{FF2B5EF4-FFF2-40B4-BE49-F238E27FC236}">
                <a16:creationId xmlns:a16="http://schemas.microsoft.com/office/drawing/2014/main" id="{7AAB61C2-2ECC-1549-9211-9297F9B818D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05456"/>
            <a:ext cx="12192000" cy="4352544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UCL Branding">
            <a:extLst>
              <a:ext uri="{FF2B5EF4-FFF2-40B4-BE49-F238E27FC236}">
                <a16:creationId xmlns:a16="http://schemas.microsoft.com/office/drawing/2014/main" id="{362E845B-D111-D59E-A576-B2C25816A3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12193200" cy="1342371"/>
          </a:xfrm>
          <a:prstGeom prst="rect">
            <a:avLst/>
          </a:prstGeom>
        </p:spPr>
      </p:pic>
      <p:sp>
        <p:nvSpPr>
          <p:cNvPr id="5" name="Faculty, Department title">
            <a:extLst>
              <a:ext uri="{FF2B5EF4-FFF2-40B4-BE49-F238E27FC236}">
                <a16:creationId xmlns:a16="http://schemas.microsoft.com/office/drawing/2014/main" id="{5F98E82A-1584-B369-B448-5ECF3608D0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none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2697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- Double line -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ackground">
            <a:extLst>
              <a:ext uri="{FF2B5EF4-FFF2-40B4-BE49-F238E27FC236}">
                <a16:creationId xmlns:a16="http://schemas.microsoft.com/office/drawing/2014/main" id="{271759B8-0ABB-3643-884B-0A918443C549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ckground">
            <a:extLst>
              <a:ext uri="{FF2B5EF4-FFF2-40B4-BE49-F238E27FC236}">
                <a16:creationId xmlns:a16="http://schemas.microsoft.com/office/drawing/2014/main" id="{8FD8CE85-9178-344E-BC9E-19B545ECA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440000"/>
            <a:ext cx="12192000" cy="1679261"/>
          </a:xfrm>
          <a:prstGeom prst="rect">
            <a:avLst/>
          </a:prstGeom>
          <a:solidFill>
            <a:srgbClr val="500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ain Headline" descr="Headline">
            <a:extLst>
              <a:ext uri="{FF2B5EF4-FFF2-40B4-BE49-F238E27FC236}">
                <a16:creationId xmlns:a16="http://schemas.microsoft.com/office/drawing/2014/main" id="{0AFC6B55-24BD-7545-82A9-DD37164DF15B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60000" y="1620000"/>
            <a:ext cx="1080069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headline, Arial 44pt bold</a:t>
            </a:r>
            <a:br>
              <a:rPr lang="en-US" dirty="0"/>
            </a:br>
            <a:endParaRPr lang="en-US" altLang="en-US" dirty="0"/>
          </a:p>
        </p:txBody>
      </p:sp>
      <p:sp>
        <p:nvSpPr>
          <p:cNvPr id="10" name="Sub Heading" descr="Sub heading">
            <a:extLst>
              <a:ext uri="{FF2B5EF4-FFF2-40B4-BE49-F238E27FC236}">
                <a16:creationId xmlns:a16="http://schemas.microsoft.com/office/drawing/2014/main" id="{790EF792-5BFA-7942-944E-20B5F5BA61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999" y="3420000"/>
            <a:ext cx="9000000" cy="1908000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4" name="UCL Branding">
            <a:extLst>
              <a:ext uri="{FF2B5EF4-FFF2-40B4-BE49-F238E27FC236}">
                <a16:creationId xmlns:a16="http://schemas.microsoft.com/office/drawing/2014/main" id="{07BCF40B-8328-7694-9747-3F22F8A818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12193200" cy="1342371"/>
          </a:xfrm>
          <a:prstGeom prst="rect">
            <a:avLst/>
          </a:prstGeom>
        </p:spPr>
      </p:pic>
      <p:sp>
        <p:nvSpPr>
          <p:cNvPr id="5" name="Faculty, Department title">
            <a:extLst>
              <a:ext uri="{FF2B5EF4-FFF2-40B4-BE49-F238E27FC236}">
                <a16:creationId xmlns:a16="http://schemas.microsoft.com/office/drawing/2014/main" id="{20F85C6E-D706-4E2F-1E1D-0B94DB294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none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6255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 - Double line -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ckground">
            <a:extLst>
              <a:ext uri="{FF2B5EF4-FFF2-40B4-BE49-F238E27FC236}">
                <a16:creationId xmlns:a16="http://schemas.microsoft.com/office/drawing/2014/main" id="{59606069-DCB2-E341-97E0-98600856E2E5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" descr="Image">
            <a:extLst>
              <a:ext uri="{FF2B5EF4-FFF2-40B4-BE49-F238E27FC236}">
                <a16:creationId xmlns:a16="http://schemas.microsoft.com/office/drawing/2014/main" id="{A724F846-9E16-0743-9A5C-ED2946248F5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436914"/>
            <a:ext cx="12192000" cy="1682804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2" name="Background">
            <a:extLst>
              <a:ext uri="{FF2B5EF4-FFF2-40B4-BE49-F238E27FC236}">
                <a16:creationId xmlns:a16="http://schemas.microsoft.com/office/drawing/2014/main" id="{8FD8CE85-9178-344E-BC9E-19B545ECA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0" y="3122579"/>
            <a:ext cx="12192000" cy="3735421"/>
          </a:xfrm>
          <a:prstGeom prst="rect">
            <a:avLst/>
          </a:prstGeom>
          <a:solidFill>
            <a:srgbClr val="500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ain Headline" descr="Headline">
            <a:extLst>
              <a:ext uri="{FF2B5EF4-FFF2-40B4-BE49-F238E27FC236}">
                <a16:creationId xmlns:a16="http://schemas.microsoft.com/office/drawing/2014/main" id="{F393605F-7BBC-284E-8DAE-0B5B84113824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60000" y="3470479"/>
            <a:ext cx="1080069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headline, Arial 44pt bold</a:t>
            </a:r>
            <a:br>
              <a:rPr lang="en-US" dirty="0"/>
            </a:br>
            <a:endParaRPr lang="en-US" altLang="en-US" dirty="0"/>
          </a:p>
        </p:txBody>
      </p:sp>
      <p:sp>
        <p:nvSpPr>
          <p:cNvPr id="10" name="Sub Heading" descr="Sub heading">
            <a:extLst>
              <a:ext uri="{FF2B5EF4-FFF2-40B4-BE49-F238E27FC236}">
                <a16:creationId xmlns:a16="http://schemas.microsoft.com/office/drawing/2014/main" id="{790EF792-5BFA-7942-944E-20B5F5BA61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999" y="4950000"/>
            <a:ext cx="9000000" cy="1908000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4" name="UCL Branding">
            <a:extLst>
              <a:ext uri="{FF2B5EF4-FFF2-40B4-BE49-F238E27FC236}">
                <a16:creationId xmlns:a16="http://schemas.microsoft.com/office/drawing/2014/main" id="{F1601990-086A-3194-6332-04D66FCC8A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12193200" cy="1342371"/>
          </a:xfrm>
          <a:prstGeom prst="rect">
            <a:avLst/>
          </a:prstGeom>
        </p:spPr>
      </p:pic>
      <p:sp>
        <p:nvSpPr>
          <p:cNvPr id="5" name="Faculty, Department title">
            <a:extLst>
              <a:ext uri="{FF2B5EF4-FFF2-40B4-BE49-F238E27FC236}">
                <a16:creationId xmlns:a16="http://schemas.microsoft.com/office/drawing/2014/main" id="{0198F25C-CB3B-40E5-789C-887736C98D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none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2271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section st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in Headline" descr="Headline">
            <a:extLst>
              <a:ext uri="{FF2B5EF4-FFF2-40B4-BE49-F238E27FC236}">
                <a16:creationId xmlns:a16="http://schemas.microsoft.com/office/drawing/2014/main" id="{F833FB40-EB53-5843-98C6-9C72F5A141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008000"/>
            <a:ext cx="10080000" cy="2880000"/>
          </a:xfrm>
          <a:solidFill>
            <a:srgbClr val="FFFFFF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Main headline, Arial 44pt bold</a:t>
            </a:r>
          </a:p>
        </p:txBody>
      </p:sp>
      <p:sp>
        <p:nvSpPr>
          <p:cNvPr id="11" name="Sub Heading" descr="Sub heading">
            <a:extLst>
              <a:ext uri="{FF2B5EF4-FFF2-40B4-BE49-F238E27FC236}">
                <a16:creationId xmlns:a16="http://schemas.microsoft.com/office/drawing/2014/main" id="{169F44E5-11A5-074E-ADAE-05ACB4110A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228" y="2308225"/>
            <a:ext cx="8719457" cy="1447800"/>
          </a:xfrm>
        </p:spPr>
        <p:txBody>
          <a:bodyPr/>
          <a:lstStyle>
            <a:lvl1pPr marL="11112" indent="0"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GB" dirty="0"/>
              <a:t>Large text size, Arial 36 point</a:t>
            </a:r>
          </a:p>
        </p:txBody>
      </p:sp>
      <p:sp>
        <p:nvSpPr>
          <p:cNvPr id="3" name="Text" descr="Main text">
            <a:extLst>
              <a:ext uri="{FF2B5EF4-FFF2-40B4-BE49-F238E27FC236}">
                <a16:creationId xmlns:a16="http://schemas.microsoft.com/office/drawing/2014/main" id="{2EF862B8-1DA8-F84D-B71C-ED32E4C1E6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4176077"/>
            <a:ext cx="5400000" cy="1483200"/>
          </a:xfrm>
        </p:spPr>
        <p:txBody>
          <a:bodyPr/>
          <a:lstStyle>
            <a:lvl1pPr marL="225425" indent="-215900">
              <a:buFont typeface="Arial" panose="020B0604020202020204" pitchFamily="34" charset="0"/>
              <a:buChar char="•"/>
              <a:tabLst/>
              <a:defRPr sz="2400"/>
            </a:lvl1pPr>
          </a:lstStyle>
          <a:p>
            <a:pPr lvl="0"/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</a:rPr>
              <a:t>单击此处编辑母版文本样式</a:t>
            </a:r>
          </a:p>
        </p:txBody>
      </p:sp>
      <p:sp>
        <p:nvSpPr>
          <p:cNvPr id="10" name="Text" descr="Main text">
            <a:extLst>
              <a:ext uri="{FF2B5EF4-FFF2-40B4-BE49-F238E27FC236}">
                <a16:creationId xmlns:a16="http://schemas.microsoft.com/office/drawing/2014/main" id="{C2A66C45-730D-F54A-A6B0-8A42E75C38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40000" y="4176077"/>
            <a:ext cx="5400000" cy="1483200"/>
          </a:xfrm>
        </p:spPr>
        <p:txBody>
          <a:bodyPr/>
          <a:lstStyle>
            <a:lvl1pPr marL="180975" marR="0" indent="-18097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aseline="0"/>
            </a:lvl1pPr>
          </a:lstStyle>
          <a:p>
            <a:pPr marL="285750" marR="0" lvl="0" indent="-28575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49912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section s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in Headline" descr="Headline">
            <a:extLst>
              <a:ext uri="{FF2B5EF4-FFF2-40B4-BE49-F238E27FC236}">
                <a16:creationId xmlns:a16="http://schemas.microsoft.com/office/drawing/2014/main" id="{F833FB40-EB53-5843-98C6-9C72F5A141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008000"/>
            <a:ext cx="10080000" cy="2880000"/>
          </a:xfrm>
          <a:solidFill>
            <a:srgbClr val="500777"/>
          </a:solidFill>
        </p:spPr>
        <p:txBody>
          <a:bodyPr lIns="360000" tIns="18000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headline, Arial 44pt bold</a:t>
            </a:r>
          </a:p>
        </p:txBody>
      </p:sp>
      <p:sp>
        <p:nvSpPr>
          <p:cNvPr id="4" name="Sub Heading">
            <a:extLst>
              <a:ext uri="{FF2B5EF4-FFF2-40B4-BE49-F238E27FC236}">
                <a16:creationId xmlns:a16="http://schemas.microsoft.com/office/drawing/2014/main" id="{7EFF5C86-B7E9-E24F-A032-A4DF63C9C4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9228" y="2308225"/>
            <a:ext cx="8719457" cy="1447800"/>
          </a:xfrm>
        </p:spPr>
        <p:txBody>
          <a:bodyPr/>
          <a:lstStyle>
            <a:lvl1pPr marL="11112" indent="0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" descr="Main text">
            <a:extLst>
              <a:ext uri="{FF2B5EF4-FFF2-40B4-BE49-F238E27FC236}">
                <a16:creationId xmlns:a16="http://schemas.microsoft.com/office/drawing/2014/main" id="{2EF862B8-1DA8-F84D-B71C-ED32E4C1E6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4176077"/>
            <a:ext cx="5400000" cy="1483200"/>
          </a:xfrm>
        </p:spPr>
        <p:txBody>
          <a:bodyPr/>
          <a:lstStyle>
            <a:lvl1pPr marL="11112" indent="0">
              <a:buNone/>
              <a:defRPr sz="2400"/>
            </a:lvl1pPr>
          </a:lstStyle>
          <a:p>
            <a:pPr lvl="0"/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</a:rPr>
              <a:t>单击此处编辑母版文本样式</a:t>
            </a:r>
          </a:p>
        </p:txBody>
      </p:sp>
      <p:sp>
        <p:nvSpPr>
          <p:cNvPr id="10" name="Text" descr="Main text">
            <a:extLst>
              <a:ext uri="{FF2B5EF4-FFF2-40B4-BE49-F238E27FC236}">
                <a16:creationId xmlns:a16="http://schemas.microsoft.com/office/drawing/2014/main" id="{C2A66C45-730D-F54A-A6B0-8A42E75C38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40000" y="4176077"/>
            <a:ext cx="5400000" cy="1483200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aseline="0"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41977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- section s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">
            <a:extLst>
              <a:ext uri="{FF2B5EF4-FFF2-40B4-BE49-F238E27FC236}">
                <a16:creationId xmlns:a16="http://schemas.microsoft.com/office/drawing/2014/main" id="{F9ECF375-EFC6-8846-9FEE-E3BEC7506D8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56616" y="900000"/>
            <a:ext cx="7534656" cy="5448518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6" name="Main Headline" descr="Headline">
            <a:extLst>
              <a:ext uri="{FF2B5EF4-FFF2-40B4-BE49-F238E27FC236}">
                <a16:creationId xmlns:a16="http://schemas.microsoft.com/office/drawing/2014/main" id="{F833FB40-EB53-5843-98C6-9C72F5A141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440000"/>
            <a:ext cx="6480000" cy="2880000"/>
          </a:xfrm>
          <a:solidFill>
            <a:schemeClr val="bg1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Main headline, </a:t>
            </a:r>
            <a:br>
              <a:rPr lang="en-US" dirty="0"/>
            </a:br>
            <a:r>
              <a:rPr lang="en-US" dirty="0"/>
              <a:t>Arial 44pt bold</a:t>
            </a:r>
          </a:p>
        </p:txBody>
      </p:sp>
      <p:sp>
        <p:nvSpPr>
          <p:cNvPr id="8" name="Picture " descr="Image">
            <a:extLst>
              <a:ext uri="{FF2B5EF4-FFF2-40B4-BE49-F238E27FC236}">
                <a16:creationId xmlns:a16="http://schemas.microsoft.com/office/drawing/2014/main" id="{9390C092-D95C-EF41-9B4C-B77F203C0B0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66715" y="900000"/>
            <a:ext cx="3536848" cy="2906486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9" name="Text" descr="Text">
            <a:extLst>
              <a:ext uri="{FF2B5EF4-FFF2-40B4-BE49-F238E27FC236}">
                <a16:creationId xmlns:a16="http://schemas.microsoft.com/office/drawing/2014/main" id="{B97104E0-DC3E-EB49-A0B8-75D9C6ED8E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62900" y="4164600"/>
            <a:ext cx="3542400" cy="2287000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27144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single text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12" name="Text" descr="Text">
            <a:extLst>
              <a:ext uri="{FF2B5EF4-FFF2-40B4-BE49-F238E27FC236}">
                <a16:creationId xmlns:a16="http://schemas.microsoft.com/office/drawing/2014/main" id="{52E39625-6121-A140-A00B-27BF9DA232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10439064" cy="3600000"/>
          </a:xfrm>
        </p:spPr>
        <p:txBody>
          <a:bodyPr/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  <a:lvl2pPr marL="222250" indent="-222250"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4/10/2025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862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CL branding brackground">
            <a:extLst>
              <a:ext uri="{FF2B5EF4-FFF2-40B4-BE49-F238E27FC236}">
                <a16:creationId xmlns:a16="http://schemas.microsoft.com/office/drawing/2014/main" id="{66A102D5-ABE3-9744-AE9F-9AF93B04B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641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UCL Branding"/>
          <p:cNvPicPr>
            <a:picLocks noChangeAspect="1"/>
          </p:cNvPicPr>
          <p:nvPr userDrawn="1"/>
        </p:nvPicPr>
        <p:blipFill>
          <a:blip r:embed="rId20"/>
          <a:srcRect/>
          <a:stretch/>
        </p:blipFill>
        <p:spPr>
          <a:xfrm>
            <a:off x="0" y="0"/>
            <a:ext cx="12192000" cy="550662"/>
          </a:xfrm>
          <a:prstGeom prst="rect">
            <a:avLst/>
          </a:prstGeom>
        </p:spPr>
      </p:pic>
      <p:sp>
        <p:nvSpPr>
          <p:cNvPr id="1026" name="Title Headline" descr="Headline">
            <a:extLst>
              <a:ext uri="{FF2B5EF4-FFF2-40B4-BE49-F238E27FC236}">
                <a16:creationId xmlns:a16="http://schemas.microsoft.com/office/drawing/2014/main" id="{1389B5D6-B2B6-B044-8F75-8C9E18FFF8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899999"/>
            <a:ext cx="1080069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Main headline</a:t>
            </a:r>
            <a:r>
              <a:rPr lang="en-GB" altLang="en-US" dirty="0"/>
              <a:t>, Arial 44pt bold</a:t>
            </a:r>
            <a:endParaRPr lang="en-US" altLang="en-US" dirty="0"/>
          </a:p>
        </p:txBody>
      </p:sp>
      <p:sp>
        <p:nvSpPr>
          <p:cNvPr id="1027" name="Text" descr="Main text">
            <a:extLst>
              <a:ext uri="{FF2B5EF4-FFF2-40B4-BE49-F238E27FC236}">
                <a16:creationId xmlns:a16="http://schemas.microsoft.com/office/drawing/2014/main" id="{840A67E7-10FC-DE4B-8222-DBD366537B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2376000"/>
            <a:ext cx="10800690" cy="37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4"/>
            <a:endParaRPr lang="en-US" dirty="0"/>
          </a:p>
        </p:txBody>
      </p:sp>
      <p:sp>
        <p:nvSpPr>
          <p:cNvPr id="4" name="Date " descr="Date">
            <a:extLst>
              <a:ext uri="{FF2B5EF4-FFF2-40B4-BE49-F238E27FC236}">
                <a16:creationId xmlns:a16="http://schemas.microsoft.com/office/drawing/2014/main" id="{BC7573E6-5C96-F54E-8C6A-D81E27BE4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2211" y="6480000"/>
            <a:ext cx="27432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4/10/2025</a:t>
            </a:fld>
            <a:endParaRPr lang="en-US" dirty="0"/>
          </a:p>
        </p:txBody>
      </p:sp>
      <p:sp>
        <p:nvSpPr>
          <p:cNvPr id="5" name="Footer " descr="Footer title">
            <a:extLst>
              <a:ext uri="{FF2B5EF4-FFF2-40B4-BE49-F238E27FC236}">
                <a16:creationId xmlns:a16="http://schemas.microsoft.com/office/drawing/2014/main" id="{1B01C4CC-C66F-714D-B313-340C31FA7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0" y="6480000"/>
            <a:ext cx="6480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" descr="Page number">
            <a:extLst>
              <a:ext uri="{FF2B5EF4-FFF2-40B4-BE49-F238E27FC236}">
                <a16:creationId xmlns:a16="http://schemas.microsoft.com/office/drawing/2014/main" id="{D2C68658-D4C2-394E-8334-67AC9BE3F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23111" y="6480000"/>
            <a:ext cx="769307" cy="26991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1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2" r:id="rId2"/>
    <p:sldLayoutId id="2147483723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22250" marR="0" indent="-211138" algn="l" defTabSz="914400" rtl="0" eaLnBrk="1" fontAlgn="base" latinLnBrk="0" hangingPunct="1">
        <a:lnSpc>
          <a:spcPct val="100000"/>
        </a:lnSpc>
        <a:spcBef>
          <a:spcPts val="10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tabLst/>
        <a:defRPr sz="3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22250" indent="-211138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SzPct val="80000"/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22250" indent="-211138" algn="l" rtl="0" eaLnBrk="1" fontAlgn="base" hangingPunct="1">
        <a:lnSpc>
          <a:spcPct val="100000"/>
        </a:lnSpc>
        <a:spcBef>
          <a:spcPts val="500"/>
        </a:spcBef>
        <a:spcAft>
          <a:spcPct val="0"/>
        </a:spcAft>
        <a:buSzPct val="80000"/>
        <a:buFont typeface="Arial" panose="020B0604020202020204" pitchFamily="34" charset="0"/>
        <a:buChar char="•"/>
        <a:tabLst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1112" marR="0" indent="0" algn="l" defTabSz="914400" rtl="0" eaLnBrk="1" fontAlgn="base" latinLnBrk="0" hangingPunct="1">
        <a:lnSpc>
          <a:spcPct val="100000"/>
        </a:lnSpc>
        <a:spcBef>
          <a:spcPts val="500"/>
        </a:spcBef>
        <a:spcAft>
          <a:spcPct val="0"/>
        </a:spcAft>
        <a:buClrTx/>
        <a:buSzPct val="80000"/>
        <a:buFont typeface="Arial" panose="020B0604020202020204" pitchFamily="34" charset="0"/>
        <a:buNone/>
        <a:tabLst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0975" marR="0" indent="-180975" algn="l" defTabSz="914400" rtl="0" eaLnBrk="1" fontAlgn="base" latinLnBrk="0" hangingPunct="1">
        <a:lnSpc>
          <a:spcPct val="100000"/>
        </a:lnSpc>
        <a:spcBef>
          <a:spcPts val="5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tabLst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0.xml"/><Relationship Id="rId5" Type="http://schemas.openxmlformats.org/officeDocument/2006/relationships/image" Target="../media/image40.png"/><Relationship Id="rId4" Type="http://schemas.openxmlformats.org/officeDocument/2006/relationships/customXml" Target="../ink/ink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2.png"/><Relationship Id="rId18" Type="http://schemas.openxmlformats.org/officeDocument/2006/relationships/customXml" Target="../ink/ink7.xml"/><Relationship Id="rId3" Type="http://schemas.openxmlformats.org/officeDocument/2006/relationships/image" Target="../media/image6.png"/><Relationship Id="rId21" Type="http://schemas.openxmlformats.org/officeDocument/2006/relationships/image" Target="../media/image16.png"/><Relationship Id="rId7" Type="http://schemas.openxmlformats.org/officeDocument/2006/relationships/customXml" Target="../ink/ink1.xml"/><Relationship Id="rId12" Type="http://schemas.openxmlformats.org/officeDocument/2006/relationships/customXml" Target="../ink/ink4.xml"/><Relationship Id="rId17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customXml" Target="../ink/ink3.xml"/><Relationship Id="rId5" Type="http://schemas.openxmlformats.org/officeDocument/2006/relationships/image" Target="../media/image8.png"/><Relationship Id="rId15" Type="http://schemas.openxmlformats.org/officeDocument/2006/relationships/image" Target="../media/image13.png"/><Relationship Id="rId10" Type="http://schemas.openxmlformats.org/officeDocument/2006/relationships/image" Target="../media/image11.png"/><Relationship Id="rId19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customXml" Target="../ink/ink2.xml"/><Relationship Id="rId14" Type="http://schemas.openxmlformats.org/officeDocument/2006/relationships/customXml" Target="../ink/ink5.xml"/><Relationship Id="rId22" Type="http://schemas.openxmlformats.org/officeDocument/2006/relationships/customXml" Target="../ink/ink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customXml" Target="../ink/ink14.xml"/><Relationship Id="rId18" Type="http://schemas.openxmlformats.org/officeDocument/2006/relationships/customXml" Target="../ink/ink18.xml"/><Relationship Id="rId3" Type="http://schemas.openxmlformats.org/officeDocument/2006/relationships/image" Target="../media/image17.png"/><Relationship Id="rId7" Type="http://schemas.openxmlformats.org/officeDocument/2006/relationships/customXml" Target="../ink/ink10.xml"/><Relationship Id="rId12" Type="http://schemas.openxmlformats.org/officeDocument/2006/relationships/customXml" Target="../ink/ink13.xml"/><Relationship Id="rId17" Type="http://schemas.openxmlformats.org/officeDocument/2006/relationships/image" Target="../media/image23.png"/><Relationship Id="rId2" Type="http://schemas.openxmlformats.org/officeDocument/2006/relationships/image" Target="../media/image4.png"/><Relationship Id="rId16" Type="http://schemas.openxmlformats.org/officeDocument/2006/relationships/customXml" Target="../ink/ink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customXml" Target="../ink/ink12.xml"/><Relationship Id="rId5" Type="http://schemas.openxmlformats.org/officeDocument/2006/relationships/image" Target="../media/image19.png"/><Relationship Id="rId15" Type="http://schemas.openxmlformats.org/officeDocument/2006/relationships/customXml" Target="../ink/ink16.xml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customXml" Target="../ink/ink11.xml"/><Relationship Id="rId14" Type="http://schemas.openxmlformats.org/officeDocument/2006/relationships/customXml" Target="../ink/ink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442E50-7380-E44B-B007-D159729204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15000"/>
          </a:blip>
          <a:srcRect t="11570" b="9471"/>
          <a:stretch/>
        </p:blipFill>
        <p:spPr bwMode="auto">
          <a:xfrm>
            <a:off x="-1" y="1357086"/>
            <a:ext cx="12192000" cy="550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/>
          <p:cNvSpPr>
            <a:spLocks noGrp="1" noRot="1" noMove="1" noResize="1" noEditPoints="1" noAdjustHandles="1" noChangeArrowheads="1" noChangeShapeType="1"/>
          </p:cNvSpPr>
          <p:nvPr>
            <p:ph type="body" sz="quarter" idx="10"/>
          </p:nvPr>
        </p:nvSpPr>
        <p:spPr>
          <a:xfrm>
            <a:off x="246586" y="155001"/>
            <a:ext cx="5760000" cy="972050"/>
          </a:xfrm>
        </p:spPr>
        <p:txBody>
          <a:bodyPr/>
          <a:lstStyle/>
          <a:p>
            <a:r>
              <a:rPr lang="en-GB" dirty="0"/>
              <a:t>Division of Psychiatry</a:t>
            </a:r>
          </a:p>
          <a:p>
            <a:r>
              <a:rPr lang="en-GB" dirty="0"/>
              <a:t>MR</a:t>
            </a:r>
            <a:r>
              <a:rPr lang="en-US" altLang="zh-CN" dirty="0"/>
              <a:t>es</a:t>
            </a:r>
            <a:r>
              <a:rPr lang="en-GB" altLang="zh-CN" dirty="0"/>
              <a:t> Brain Sciences</a:t>
            </a:r>
          </a:p>
          <a:p>
            <a:r>
              <a:rPr lang="en-GB" dirty="0"/>
              <a:t>Research Project</a:t>
            </a:r>
          </a:p>
        </p:txBody>
      </p:sp>
      <p:sp>
        <p:nvSpPr>
          <p:cNvPr id="5" name="Title 4" descr="Heading"/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0" y="1549105"/>
            <a:ext cx="11207262" cy="1498895"/>
          </a:xfrm>
          <a:noFill/>
        </p:spPr>
        <p:txBody>
          <a:bodyPr/>
          <a:lstStyle/>
          <a:p>
            <a:r>
              <a:rPr lang="en-US" altLang="zh-CN" sz="3600" dirty="0"/>
              <a:t>Neural Connectivity Differences in Psychosis: A Biotype-Specific EEG Analysis</a:t>
            </a:r>
            <a:endParaRPr lang="en-GB" sz="36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B2988F0-F129-35E8-7654-6C86568C0EFB}"/>
              </a:ext>
            </a:extLst>
          </p:cNvPr>
          <p:cNvSpPr txBox="1">
            <a:spLocks/>
          </p:cNvSpPr>
          <p:nvPr/>
        </p:nvSpPr>
        <p:spPr>
          <a:xfrm>
            <a:off x="298938" y="3346938"/>
            <a:ext cx="4850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altLang="zh-CN" b="1" dirty="0"/>
              <a:t>Author: Liu, Haoming</a:t>
            </a:r>
          </a:p>
          <a:p>
            <a:pPr algn="l"/>
            <a:r>
              <a:rPr lang="en-GB" altLang="zh-CN" b="1" dirty="0"/>
              <a:t>Supervisor: Adams, Rick</a:t>
            </a:r>
          </a:p>
          <a:p>
            <a:pPr algn="l"/>
            <a:r>
              <a:rPr lang="en-GB" altLang="zh-CN" b="1" dirty="0"/>
              <a:t>	       Rodriguez Sanchez, Julia</a:t>
            </a:r>
          </a:p>
          <a:p>
            <a:pPr algn="l"/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61594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CFEAFEA2-D171-6AB4-2CC4-31544D4D1481}"/>
              </a:ext>
            </a:extLst>
          </p:cNvPr>
          <p:cNvPicPr/>
          <p:nvPr/>
        </p:nvPicPr>
        <p:blipFill rotWithShape="1">
          <a:blip r:embed="rId2">
            <a:alphaModFix amt="15000"/>
          </a:blip>
          <a:srcRect b="9471"/>
          <a:stretch/>
        </p:blipFill>
        <p:spPr bwMode="auto">
          <a:xfrm>
            <a:off x="-1" y="551036"/>
            <a:ext cx="12192000" cy="630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7C475BE-47E8-244E-0B03-68CFF91D9DF1}"/>
              </a:ext>
            </a:extLst>
          </p:cNvPr>
          <p:cNvSpPr txBox="1"/>
          <p:nvPr/>
        </p:nvSpPr>
        <p:spPr>
          <a:xfrm>
            <a:off x="0" y="566243"/>
            <a:ext cx="4384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/>
              <a:t>Dynamic Causal Modeling</a:t>
            </a:r>
            <a:endParaRPr lang="zh-CN" altLang="en-US" sz="2800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BDC4697-1B31-02D0-62C7-1B6458ADEDB6}"/>
              </a:ext>
            </a:extLst>
          </p:cNvPr>
          <p:cNvGrpSpPr/>
          <p:nvPr/>
        </p:nvGrpSpPr>
        <p:grpSpPr>
          <a:xfrm>
            <a:off x="1244184" y="1089463"/>
            <a:ext cx="8764250" cy="5246964"/>
            <a:chOff x="1244184" y="1089463"/>
            <a:chExt cx="8764250" cy="524696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4566256-5134-95E9-D2B9-E98FA82CD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4184" y="1089463"/>
              <a:ext cx="8764250" cy="524696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452F743B-262F-16D4-BC01-8D6EF30DD938}"/>
                    </a:ext>
                  </a:extLst>
                </p14:cNvPr>
                <p14:cNvContentPartPr/>
                <p14:nvPr/>
              </p14:nvContentPartPr>
              <p14:xfrm>
                <a:off x="6908140" y="3337350"/>
                <a:ext cx="116280" cy="4464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452F743B-262F-16D4-BC01-8D6EF30DD93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45500" y="3274350"/>
                  <a:ext cx="2419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77C05BC-F736-17D1-3145-931861D2DCD6}"/>
                    </a:ext>
                  </a:extLst>
                </p14:cNvPr>
                <p14:cNvContentPartPr/>
                <p14:nvPr/>
              </p14:nvContentPartPr>
              <p14:xfrm>
                <a:off x="8512660" y="3147990"/>
                <a:ext cx="178560" cy="554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77C05BC-F736-17D1-3145-931861D2DCD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449660" y="3085350"/>
                  <a:ext cx="304200" cy="1810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0DD4BCC5-A32F-C309-52EE-2431D75325A3}"/>
                </a:ext>
              </a:extLst>
            </p:cNvPr>
            <p:cNvSpPr/>
            <p:nvPr/>
          </p:nvSpPr>
          <p:spPr>
            <a:xfrm>
              <a:off x="6784055" y="3167920"/>
              <a:ext cx="370800" cy="3708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" dirty="0">
                <a:solidFill>
                  <a:srgbClr val="000000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B033F23-D16C-DC38-0345-80BEF381739F}"/>
                </a:ext>
              </a:extLst>
            </p:cNvPr>
            <p:cNvSpPr txBox="1"/>
            <p:nvPr/>
          </p:nvSpPr>
          <p:spPr>
            <a:xfrm>
              <a:off x="6784480" y="3228865"/>
              <a:ext cx="4222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100" b="1" dirty="0"/>
                <a:t>PC</a:t>
              </a:r>
              <a:endParaRPr lang="zh-CN" altLang="en-US" sz="1100" b="1" dirty="0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80576971-B2AD-ACFF-313D-45A0EFB3B00A}"/>
                </a:ext>
              </a:extLst>
            </p:cNvPr>
            <p:cNvSpPr/>
            <p:nvPr/>
          </p:nvSpPr>
          <p:spPr>
            <a:xfrm>
              <a:off x="8416540" y="2973515"/>
              <a:ext cx="370800" cy="3708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" dirty="0">
                <a:solidFill>
                  <a:srgbClr val="000000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1A2FABE-81E3-214D-333E-C502475F7BE6}"/>
                </a:ext>
              </a:extLst>
            </p:cNvPr>
            <p:cNvSpPr txBox="1"/>
            <p:nvPr/>
          </p:nvSpPr>
          <p:spPr>
            <a:xfrm>
              <a:off x="8366102" y="3037115"/>
              <a:ext cx="48298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100" b="1" dirty="0"/>
                <a:t>PFC</a:t>
              </a:r>
              <a:endParaRPr lang="zh-CN" altLang="en-US" sz="1100" b="1" dirty="0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6B0539D7-ECAC-DFF3-67D6-F4DE588AC629}"/>
              </a:ext>
            </a:extLst>
          </p:cNvPr>
          <p:cNvSpPr txBox="1"/>
          <p:nvPr/>
        </p:nvSpPr>
        <p:spPr>
          <a:xfrm>
            <a:off x="6244389" y="6444912"/>
            <a:ext cx="61601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dirty="0">
                <a:effectLst/>
              </a:rPr>
              <a:t>Adams, R.A. </a:t>
            </a:r>
            <a:r>
              <a:rPr lang="en-US" altLang="zh-CN" sz="800" i="1" dirty="0">
                <a:effectLst/>
              </a:rPr>
              <a:t>et al.</a:t>
            </a:r>
            <a:r>
              <a:rPr lang="en-US" altLang="zh-CN" sz="800" dirty="0">
                <a:effectLst/>
              </a:rPr>
              <a:t> (2022) ‘Computational modeling of Electroencephalography and functional magnetic resonance imaging paradigms indicates a consistent loss of pyramidal cell synaptic gain in schizophrenia’, </a:t>
            </a:r>
            <a:r>
              <a:rPr lang="en-US" altLang="zh-CN" sz="800" i="1" dirty="0">
                <a:effectLst/>
              </a:rPr>
              <a:t>Biological Psychiatry</a:t>
            </a:r>
            <a:r>
              <a:rPr lang="en-US" altLang="zh-CN" sz="800" dirty="0">
                <a:effectLst/>
              </a:rPr>
              <a:t>, 91(2), pp. 202–215. doi:10.1016/j.biopsych.2021.07.024. </a:t>
            </a:r>
          </a:p>
        </p:txBody>
      </p:sp>
    </p:spTree>
    <p:extLst>
      <p:ext uri="{BB962C8B-B14F-4D97-AF65-F5344CB8AC3E}">
        <p14:creationId xmlns:p14="http://schemas.microsoft.com/office/powerpoint/2010/main" val="375190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008B7B15-BCA3-54D0-96EE-2055EADE131E}"/>
              </a:ext>
            </a:extLst>
          </p:cNvPr>
          <p:cNvPicPr/>
          <p:nvPr/>
        </p:nvPicPr>
        <p:blipFill rotWithShape="1">
          <a:blip r:embed="rId2">
            <a:alphaModFix amt="15000"/>
          </a:blip>
          <a:srcRect b="9471"/>
          <a:stretch/>
        </p:blipFill>
        <p:spPr bwMode="auto">
          <a:xfrm>
            <a:off x="-1" y="551036"/>
            <a:ext cx="12192000" cy="630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7C475BE-47E8-244E-0B03-68CFF91D9DF1}"/>
              </a:ext>
            </a:extLst>
          </p:cNvPr>
          <p:cNvSpPr txBox="1"/>
          <p:nvPr/>
        </p:nvSpPr>
        <p:spPr>
          <a:xfrm>
            <a:off x="172800" y="788400"/>
            <a:ext cx="6789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/>
              <a:t>Neural mass model in DCM</a:t>
            </a:r>
            <a:endParaRPr lang="zh-CN" altLang="en-US" sz="2800" dirty="0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741F7DAD-64D0-4524-E89D-BFAA4059F5E4}"/>
              </a:ext>
            </a:extLst>
          </p:cNvPr>
          <p:cNvSpPr/>
          <p:nvPr/>
        </p:nvSpPr>
        <p:spPr>
          <a:xfrm>
            <a:off x="1413437" y="3025245"/>
            <a:ext cx="900000" cy="90000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ii</a:t>
            </a:r>
            <a:endParaRPr lang="zh-CN" altLang="en-US" dirty="0"/>
          </a:p>
        </p:txBody>
      </p:sp>
      <p:sp>
        <p:nvSpPr>
          <p:cNvPr id="3" name="等腰三角形 2">
            <a:extLst>
              <a:ext uri="{FF2B5EF4-FFF2-40B4-BE49-F238E27FC236}">
                <a16:creationId xmlns:a16="http://schemas.microsoft.com/office/drawing/2014/main" id="{8B5EB96E-B947-8805-8373-5A89F3990524}"/>
              </a:ext>
            </a:extLst>
          </p:cNvPr>
          <p:cNvSpPr/>
          <p:nvPr/>
        </p:nvSpPr>
        <p:spPr>
          <a:xfrm>
            <a:off x="4034346" y="3025245"/>
            <a:ext cx="1040400" cy="900000"/>
          </a:xfrm>
          <a:prstGeom prst="triangl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sp</a:t>
            </a:r>
            <a:endParaRPr lang="zh-CN" altLang="en-US" dirty="0"/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580D5336-D9BC-48A1-83BE-948B8A14E969}"/>
              </a:ext>
            </a:extLst>
          </p:cNvPr>
          <p:cNvSpPr/>
          <p:nvPr/>
        </p:nvSpPr>
        <p:spPr>
          <a:xfrm>
            <a:off x="6795655" y="3025245"/>
            <a:ext cx="1040400" cy="900000"/>
          </a:xfrm>
          <a:prstGeom prst="triangl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dp</a:t>
            </a:r>
            <a:endParaRPr lang="zh-CN" altLang="en-US" dirty="0"/>
          </a:p>
        </p:txBody>
      </p:sp>
      <p:sp>
        <p:nvSpPr>
          <p:cNvPr id="5" name="星形: 五角 4">
            <a:extLst>
              <a:ext uri="{FF2B5EF4-FFF2-40B4-BE49-F238E27FC236}">
                <a16:creationId xmlns:a16="http://schemas.microsoft.com/office/drawing/2014/main" id="{3C8879C1-66F4-2826-3CAF-2DD8EBB43A1F}"/>
              </a:ext>
            </a:extLst>
          </p:cNvPr>
          <p:cNvSpPr/>
          <p:nvPr/>
        </p:nvSpPr>
        <p:spPr>
          <a:xfrm>
            <a:off x="9550691" y="3025245"/>
            <a:ext cx="900000" cy="900000"/>
          </a:xfrm>
          <a:prstGeom prst="star5">
            <a:avLst>
              <a:gd name="adj" fmla="val 28845"/>
              <a:gd name="hf" fmla="val 105146"/>
              <a:gd name="vf" fmla="val 110557"/>
            </a:avLst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ss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237A186-D207-5066-F283-AC2C502A0A93}"/>
              </a:ext>
            </a:extLst>
          </p:cNvPr>
          <p:cNvSpPr txBox="1"/>
          <p:nvPr/>
        </p:nvSpPr>
        <p:spPr>
          <a:xfrm>
            <a:off x="8885400" y="4223663"/>
            <a:ext cx="2230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Spiny stellate cells</a:t>
            </a:r>
            <a:r>
              <a:rPr lang="en-US" altLang="zh-CN" dirty="0"/>
              <a:t> (input layer)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C1D40B7-58C6-29FF-B7DE-51A558A465B0}"/>
              </a:ext>
            </a:extLst>
          </p:cNvPr>
          <p:cNvSpPr txBox="1"/>
          <p:nvPr/>
        </p:nvSpPr>
        <p:spPr>
          <a:xfrm>
            <a:off x="6200564" y="4202880"/>
            <a:ext cx="2230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Deep pyramidal cells</a:t>
            </a:r>
            <a:r>
              <a:rPr lang="en-US" altLang="zh-CN" dirty="0"/>
              <a:t> (output and feedback layer)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9E7AA8A-6BF3-1316-9AE5-8E4430FBB37C}"/>
              </a:ext>
            </a:extLst>
          </p:cNvPr>
          <p:cNvSpPr txBox="1"/>
          <p:nvPr/>
        </p:nvSpPr>
        <p:spPr>
          <a:xfrm>
            <a:off x="3439255" y="4202880"/>
            <a:ext cx="2230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Superficial pyramidal cells</a:t>
            </a:r>
            <a:r>
              <a:rPr lang="en-US" altLang="zh-CN" dirty="0"/>
              <a:t> (output layer)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6C6650D-C436-3FA3-6B12-0C159CFCB3A3}"/>
              </a:ext>
            </a:extLst>
          </p:cNvPr>
          <p:cNvSpPr txBox="1"/>
          <p:nvPr/>
        </p:nvSpPr>
        <p:spPr>
          <a:xfrm>
            <a:off x="754419" y="4202878"/>
            <a:ext cx="2230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Inhibitory interneurons</a:t>
            </a:r>
            <a:r>
              <a:rPr lang="en-US" altLang="zh-CN" dirty="0"/>
              <a:t> (regulatory layer)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2F8333A-367F-DCA0-D0BE-D48472E6D8B0}"/>
              </a:ext>
            </a:extLst>
          </p:cNvPr>
          <p:cNvSpPr txBox="1"/>
          <p:nvPr/>
        </p:nvSpPr>
        <p:spPr>
          <a:xfrm>
            <a:off x="172800" y="1569600"/>
            <a:ext cx="4121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1" dirty="0"/>
              <a:t>Canonical Microcircuit (CMC) Model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25873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0F9502AF-B83F-9BBE-0C99-6AB20D898DE7}"/>
              </a:ext>
            </a:extLst>
          </p:cNvPr>
          <p:cNvPicPr/>
          <p:nvPr/>
        </p:nvPicPr>
        <p:blipFill rotWithShape="1">
          <a:blip r:embed="rId2">
            <a:alphaModFix amt="15000"/>
          </a:blip>
          <a:srcRect b="9471"/>
          <a:stretch/>
        </p:blipFill>
        <p:spPr bwMode="auto">
          <a:xfrm>
            <a:off x="-1" y="551036"/>
            <a:ext cx="12192000" cy="630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7C475BE-47E8-244E-0B03-68CFF91D9DF1}"/>
              </a:ext>
            </a:extLst>
          </p:cNvPr>
          <p:cNvSpPr txBox="1"/>
          <p:nvPr/>
        </p:nvSpPr>
        <p:spPr>
          <a:xfrm>
            <a:off x="172800" y="788400"/>
            <a:ext cx="6789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/>
              <a:t>Neural mass model in DCM</a:t>
            </a:r>
            <a:endParaRPr lang="zh-CN" altLang="en-US" sz="2800" dirty="0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741F7DAD-64D0-4524-E89D-BFAA4059F5E4}"/>
              </a:ext>
            </a:extLst>
          </p:cNvPr>
          <p:cNvSpPr/>
          <p:nvPr/>
        </p:nvSpPr>
        <p:spPr>
          <a:xfrm>
            <a:off x="3117354" y="4014497"/>
            <a:ext cx="900000" cy="90000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ii</a:t>
            </a:r>
            <a:endParaRPr lang="zh-CN" altLang="en-US" dirty="0"/>
          </a:p>
        </p:txBody>
      </p:sp>
      <p:sp>
        <p:nvSpPr>
          <p:cNvPr id="3" name="等腰三角形 2">
            <a:extLst>
              <a:ext uri="{FF2B5EF4-FFF2-40B4-BE49-F238E27FC236}">
                <a16:creationId xmlns:a16="http://schemas.microsoft.com/office/drawing/2014/main" id="{8B5EB96E-B947-8805-8373-5A89F3990524}"/>
              </a:ext>
            </a:extLst>
          </p:cNvPr>
          <p:cNvSpPr/>
          <p:nvPr/>
        </p:nvSpPr>
        <p:spPr>
          <a:xfrm>
            <a:off x="5371965" y="2334772"/>
            <a:ext cx="1040400" cy="900000"/>
          </a:xfrm>
          <a:prstGeom prst="triangl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sp</a:t>
            </a:r>
            <a:endParaRPr lang="zh-CN" altLang="en-US" dirty="0"/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580D5336-D9BC-48A1-83BE-948B8A14E969}"/>
              </a:ext>
            </a:extLst>
          </p:cNvPr>
          <p:cNvSpPr/>
          <p:nvPr/>
        </p:nvSpPr>
        <p:spPr>
          <a:xfrm>
            <a:off x="5358765" y="5694222"/>
            <a:ext cx="1040400" cy="900000"/>
          </a:xfrm>
          <a:prstGeom prst="triangl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dp</a:t>
            </a:r>
            <a:endParaRPr lang="zh-CN" altLang="en-US" dirty="0"/>
          </a:p>
        </p:txBody>
      </p:sp>
      <p:sp>
        <p:nvSpPr>
          <p:cNvPr id="5" name="星形: 五角 4">
            <a:extLst>
              <a:ext uri="{FF2B5EF4-FFF2-40B4-BE49-F238E27FC236}">
                <a16:creationId xmlns:a16="http://schemas.microsoft.com/office/drawing/2014/main" id="{3C8879C1-66F4-2826-3CAF-2DD8EBB43A1F}"/>
              </a:ext>
            </a:extLst>
          </p:cNvPr>
          <p:cNvSpPr/>
          <p:nvPr/>
        </p:nvSpPr>
        <p:spPr>
          <a:xfrm>
            <a:off x="7896006" y="4014497"/>
            <a:ext cx="900000" cy="900000"/>
          </a:xfrm>
          <a:prstGeom prst="star5">
            <a:avLst>
              <a:gd name="adj" fmla="val 28845"/>
              <a:gd name="hf" fmla="val 105146"/>
              <a:gd name="vf" fmla="val 110557"/>
            </a:avLst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ss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2F8333A-367F-DCA0-D0BE-D48472E6D8B0}"/>
              </a:ext>
            </a:extLst>
          </p:cNvPr>
          <p:cNvSpPr txBox="1"/>
          <p:nvPr/>
        </p:nvSpPr>
        <p:spPr>
          <a:xfrm>
            <a:off x="172800" y="1568483"/>
            <a:ext cx="4121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1" dirty="0"/>
              <a:t>Canonical Microcircuit (CMC) Model</a:t>
            </a:r>
            <a:endParaRPr lang="zh-CN" altLang="en-US" b="1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1E0BBB3-A645-D455-DD85-DAF1DA7DBF37}"/>
              </a:ext>
            </a:extLst>
          </p:cNvPr>
          <p:cNvCxnSpPr/>
          <p:nvPr/>
        </p:nvCxnSpPr>
        <p:spPr>
          <a:xfrm flipH="1">
            <a:off x="5878965" y="3338945"/>
            <a:ext cx="13200" cy="2126673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F1A25C35-D108-0B4E-98E3-02F535D16F16}"/>
              </a:ext>
            </a:extLst>
          </p:cNvPr>
          <p:cNvCxnSpPr>
            <a:cxnSpLocks/>
          </p:cNvCxnSpPr>
          <p:nvPr/>
        </p:nvCxnSpPr>
        <p:spPr>
          <a:xfrm flipH="1" flipV="1">
            <a:off x="4101986" y="5014660"/>
            <a:ext cx="1269979" cy="901915"/>
          </a:xfrm>
          <a:prstGeom prst="straightConnector1">
            <a:avLst/>
          </a:prstGeom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1586F458-0CF4-AF9E-7F71-987922BAB1F7}"/>
              </a:ext>
            </a:extLst>
          </p:cNvPr>
          <p:cNvCxnSpPr>
            <a:cxnSpLocks/>
          </p:cNvCxnSpPr>
          <p:nvPr/>
        </p:nvCxnSpPr>
        <p:spPr>
          <a:xfrm flipH="1">
            <a:off x="4101985" y="3308370"/>
            <a:ext cx="1269979" cy="901915"/>
          </a:xfrm>
          <a:prstGeom prst="straightConnector1">
            <a:avLst/>
          </a:prstGeom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2F705F50-6BDE-80EB-E206-FC2F492C9CBF}"/>
              </a:ext>
            </a:extLst>
          </p:cNvPr>
          <p:cNvCxnSpPr>
            <a:cxnSpLocks/>
          </p:cNvCxnSpPr>
          <p:nvPr/>
        </p:nvCxnSpPr>
        <p:spPr>
          <a:xfrm flipV="1">
            <a:off x="4017354" y="3200889"/>
            <a:ext cx="1191820" cy="830550"/>
          </a:xfrm>
          <a:prstGeom prst="straightConnector1">
            <a:avLst/>
          </a:prstGeom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CC321604-6D7B-7E37-25A0-D37A113FF349}"/>
              </a:ext>
            </a:extLst>
          </p:cNvPr>
          <p:cNvCxnSpPr>
            <a:cxnSpLocks/>
          </p:cNvCxnSpPr>
          <p:nvPr/>
        </p:nvCxnSpPr>
        <p:spPr>
          <a:xfrm>
            <a:off x="3948545" y="5230091"/>
            <a:ext cx="1226893" cy="912754"/>
          </a:xfrm>
          <a:prstGeom prst="straightConnector1">
            <a:avLst/>
          </a:prstGeom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F44FC6BE-DC05-48C7-F737-9572DF5C4F6F}"/>
              </a:ext>
            </a:extLst>
          </p:cNvPr>
          <p:cNvCxnSpPr>
            <a:cxnSpLocks/>
          </p:cNvCxnSpPr>
          <p:nvPr/>
        </p:nvCxnSpPr>
        <p:spPr>
          <a:xfrm>
            <a:off x="4190536" y="4541425"/>
            <a:ext cx="3623428" cy="0"/>
          </a:xfrm>
          <a:prstGeom prst="straightConnector1">
            <a:avLst/>
          </a:prstGeom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D492E3C1-8BE2-615C-8A14-D78D04CBA50B}"/>
              </a:ext>
            </a:extLst>
          </p:cNvPr>
          <p:cNvCxnSpPr>
            <a:cxnSpLocks/>
          </p:cNvCxnSpPr>
          <p:nvPr/>
        </p:nvCxnSpPr>
        <p:spPr>
          <a:xfrm flipH="1">
            <a:off x="4342936" y="4693825"/>
            <a:ext cx="3623428" cy="0"/>
          </a:xfrm>
          <a:prstGeom prst="straightConnector1">
            <a:avLst/>
          </a:prstGeom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9B19A0DD-F378-CC8E-EBA9-85D7519E2C90}"/>
              </a:ext>
            </a:extLst>
          </p:cNvPr>
          <p:cNvCxnSpPr>
            <a:cxnSpLocks/>
          </p:cNvCxnSpPr>
          <p:nvPr/>
        </p:nvCxnSpPr>
        <p:spPr>
          <a:xfrm flipH="1" flipV="1">
            <a:off x="6477000" y="3338945"/>
            <a:ext cx="1586345" cy="871340"/>
          </a:xfrm>
          <a:prstGeom prst="straightConnector1">
            <a:avLst/>
          </a:prstGeom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连接符: 曲线 36">
            <a:extLst>
              <a:ext uri="{FF2B5EF4-FFF2-40B4-BE49-F238E27FC236}">
                <a16:creationId xmlns:a16="http://schemas.microsoft.com/office/drawing/2014/main" id="{A8C1DEA8-6199-1D2B-DAF7-E865F8E29DBE}"/>
              </a:ext>
            </a:extLst>
          </p:cNvPr>
          <p:cNvCxnSpPr>
            <a:cxnSpLocks/>
          </p:cNvCxnSpPr>
          <p:nvPr/>
        </p:nvCxnSpPr>
        <p:spPr>
          <a:xfrm rot="5400000">
            <a:off x="2930958" y="4464497"/>
            <a:ext cx="636396" cy="12700"/>
          </a:xfrm>
          <a:prstGeom prst="curvedConnector5">
            <a:avLst>
              <a:gd name="adj1" fmla="val 1089"/>
              <a:gd name="adj2" fmla="val 4910535"/>
              <a:gd name="adj3" fmla="val 101088"/>
            </a:avLst>
          </a:prstGeom>
          <a:ln w="254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连接符: 曲线 66">
            <a:extLst>
              <a:ext uri="{FF2B5EF4-FFF2-40B4-BE49-F238E27FC236}">
                <a16:creationId xmlns:a16="http://schemas.microsoft.com/office/drawing/2014/main" id="{1A250973-787B-5775-4A4D-6E0D5D1580DD}"/>
              </a:ext>
            </a:extLst>
          </p:cNvPr>
          <p:cNvCxnSpPr>
            <a:stCxn id="5" idx="4"/>
            <a:endCxn id="5" idx="3"/>
          </p:cNvCxnSpPr>
          <p:nvPr/>
        </p:nvCxnSpPr>
        <p:spPr>
          <a:xfrm flipH="1">
            <a:off x="8624121" y="4358266"/>
            <a:ext cx="171884" cy="556229"/>
          </a:xfrm>
          <a:prstGeom prst="curvedConnector4">
            <a:avLst>
              <a:gd name="adj1" fmla="val -245843"/>
              <a:gd name="adj2" fmla="val 100001"/>
            </a:avLst>
          </a:prstGeom>
          <a:ln w="254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连接符: 曲线 70">
            <a:extLst>
              <a:ext uri="{FF2B5EF4-FFF2-40B4-BE49-F238E27FC236}">
                <a16:creationId xmlns:a16="http://schemas.microsoft.com/office/drawing/2014/main" id="{B15C0D04-A50E-8D16-F929-0B61435B71D8}"/>
              </a:ext>
            </a:extLst>
          </p:cNvPr>
          <p:cNvCxnSpPr>
            <a:stCxn id="3" idx="0"/>
            <a:endCxn id="3" idx="5"/>
          </p:cNvCxnSpPr>
          <p:nvPr/>
        </p:nvCxnSpPr>
        <p:spPr>
          <a:xfrm rot="16200000" flipH="1">
            <a:off x="5797215" y="2429722"/>
            <a:ext cx="450000" cy="260100"/>
          </a:xfrm>
          <a:prstGeom prst="curvedConnector4">
            <a:avLst>
              <a:gd name="adj1" fmla="val -50800"/>
              <a:gd name="adj2" fmla="val 271909"/>
            </a:avLst>
          </a:prstGeom>
          <a:ln w="254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连接符: 曲线 72">
            <a:extLst>
              <a:ext uri="{FF2B5EF4-FFF2-40B4-BE49-F238E27FC236}">
                <a16:creationId xmlns:a16="http://schemas.microsoft.com/office/drawing/2014/main" id="{1FC5152B-3A6B-30CC-881D-1B86A98111FA}"/>
              </a:ext>
            </a:extLst>
          </p:cNvPr>
          <p:cNvCxnSpPr/>
          <p:nvPr/>
        </p:nvCxnSpPr>
        <p:spPr>
          <a:xfrm rot="16200000" flipH="1">
            <a:off x="5777250" y="5864280"/>
            <a:ext cx="450000" cy="260100"/>
          </a:xfrm>
          <a:prstGeom prst="curvedConnector4">
            <a:avLst>
              <a:gd name="adj1" fmla="val -47721"/>
              <a:gd name="adj2" fmla="val 271909"/>
            </a:avLst>
          </a:prstGeom>
          <a:ln w="254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>
            <a:extLst>
              <a:ext uri="{FF2B5EF4-FFF2-40B4-BE49-F238E27FC236}">
                <a16:creationId xmlns:a16="http://schemas.microsoft.com/office/drawing/2014/main" id="{2A289BE6-6B53-98BA-2C2D-D7992590A7B0}"/>
              </a:ext>
            </a:extLst>
          </p:cNvPr>
          <p:cNvSpPr/>
          <p:nvPr/>
        </p:nvSpPr>
        <p:spPr>
          <a:xfrm>
            <a:off x="5075378" y="3144772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3AA29D7-42BE-6413-3002-AA5A02C1FF23}"/>
              </a:ext>
            </a:extLst>
          </p:cNvPr>
          <p:cNvSpPr/>
          <p:nvPr/>
        </p:nvSpPr>
        <p:spPr>
          <a:xfrm>
            <a:off x="7662828" y="4456380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F3D9F02-AA91-8839-5EE4-337E98F3F60A}"/>
              </a:ext>
            </a:extLst>
          </p:cNvPr>
          <p:cNvSpPr/>
          <p:nvPr/>
        </p:nvSpPr>
        <p:spPr>
          <a:xfrm>
            <a:off x="5012048" y="6028189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E46828A-642A-A8E7-495C-CBB70983DCF4}"/>
              </a:ext>
            </a:extLst>
          </p:cNvPr>
          <p:cNvSpPr/>
          <p:nvPr/>
        </p:nvSpPr>
        <p:spPr>
          <a:xfrm>
            <a:off x="8616005" y="4823284"/>
            <a:ext cx="180000" cy="1800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84B2189-9EEF-CF17-A783-9005CC7E5CA4}"/>
              </a:ext>
            </a:extLst>
          </p:cNvPr>
          <p:cNvSpPr/>
          <p:nvPr/>
        </p:nvSpPr>
        <p:spPr>
          <a:xfrm>
            <a:off x="6154430" y="2679194"/>
            <a:ext cx="180000" cy="1800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7F2D0AD-627A-1951-DE4F-3334EFFA55B1}"/>
              </a:ext>
            </a:extLst>
          </p:cNvPr>
          <p:cNvSpPr/>
          <p:nvPr/>
        </p:nvSpPr>
        <p:spPr>
          <a:xfrm>
            <a:off x="3075506" y="4699045"/>
            <a:ext cx="180000" cy="1800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0F64B49-5C39-C883-ABE4-626083243F3F}"/>
              </a:ext>
            </a:extLst>
          </p:cNvPr>
          <p:cNvSpPr/>
          <p:nvPr/>
        </p:nvSpPr>
        <p:spPr>
          <a:xfrm>
            <a:off x="6175732" y="6088999"/>
            <a:ext cx="180000" cy="1800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1199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2">
            <a:extLst>
              <a:ext uri="{FF2B5EF4-FFF2-40B4-BE49-F238E27FC236}">
                <a16:creationId xmlns:a16="http://schemas.microsoft.com/office/drawing/2014/main" id="{EC7882F1-956F-02EC-AC1C-21F74F885747}"/>
              </a:ext>
            </a:extLst>
          </p:cNvPr>
          <p:cNvPicPr/>
          <p:nvPr/>
        </p:nvPicPr>
        <p:blipFill rotWithShape="1">
          <a:blip r:embed="rId2">
            <a:alphaModFix amt="15000"/>
          </a:blip>
          <a:srcRect b="9471"/>
          <a:stretch/>
        </p:blipFill>
        <p:spPr bwMode="auto">
          <a:xfrm>
            <a:off x="-1" y="551036"/>
            <a:ext cx="12192000" cy="630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7C475BE-47E8-244E-0B03-68CFF91D9DF1}"/>
              </a:ext>
            </a:extLst>
          </p:cNvPr>
          <p:cNvSpPr txBox="1"/>
          <p:nvPr/>
        </p:nvSpPr>
        <p:spPr>
          <a:xfrm>
            <a:off x="172800" y="788400"/>
            <a:ext cx="6789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/>
              <a:t>Simulation</a:t>
            </a:r>
            <a:endParaRPr lang="zh-CN" altLang="en-US" sz="2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4DAB8AB-D485-F685-9461-CFC7E20FD7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039" r="1157"/>
          <a:stretch/>
        </p:blipFill>
        <p:spPr>
          <a:xfrm>
            <a:off x="7676450" y="1880281"/>
            <a:ext cx="2858400" cy="198623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CE67254-E079-827C-9A7F-1E8E9A4ACA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657150" y="1894742"/>
            <a:ext cx="2857899" cy="2027114"/>
          </a:xfrm>
          <a:prstGeom prst="rect">
            <a:avLst/>
          </a:prstGeom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96C0050C-E4B9-2EFF-B7FA-96F29643E1EF}"/>
              </a:ext>
            </a:extLst>
          </p:cNvPr>
          <p:cNvSpPr/>
          <p:nvPr/>
        </p:nvSpPr>
        <p:spPr>
          <a:xfrm>
            <a:off x="4851400" y="2768598"/>
            <a:ext cx="2540000" cy="279400"/>
          </a:xfrm>
          <a:prstGeom prst="rightArrow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3508EA0-6847-DC02-5C2B-A6F485758300}"/>
              </a:ext>
            </a:extLst>
          </p:cNvPr>
          <p:cNvSpPr txBox="1"/>
          <p:nvPr/>
        </p:nvSpPr>
        <p:spPr>
          <a:xfrm>
            <a:off x="4851400" y="2006600"/>
            <a:ext cx="254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2000" dirty="0"/>
              <a:t>Increased </a:t>
            </a:r>
            <a:r>
              <a:rPr lang="en-US" altLang="zh-CN" sz="2000" dirty="0"/>
              <a:t>synaptic time constant</a:t>
            </a:r>
            <a:endParaRPr lang="zh-CN" altLang="en-US" sz="20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CF69285-F598-F9A7-E806-8FD04EAEFAA8}"/>
              </a:ext>
            </a:extLst>
          </p:cNvPr>
          <p:cNvSpPr txBox="1"/>
          <p:nvPr/>
        </p:nvSpPr>
        <p:spPr>
          <a:xfrm>
            <a:off x="4851400" y="3075057"/>
            <a:ext cx="254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Decreased slope of the activation function</a:t>
            </a:r>
            <a:endParaRPr lang="zh-CN" altLang="en-US" sz="2000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73D822F7-929C-5196-767C-44E4297AF5B6}"/>
              </a:ext>
            </a:extLst>
          </p:cNvPr>
          <p:cNvSpPr/>
          <p:nvPr/>
        </p:nvSpPr>
        <p:spPr>
          <a:xfrm>
            <a:off x="5992200" y="1700281"/>
            <a:ext cx="360000" cy="360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dirty="0">
                <a:solidFill>
                  <a:schemeClr val="tx1"/>
                </a:solidFill>
              </a:rPr>
              <a:t>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52638C6-2B12-CDFB-2B6C-68BB34E9FFBD}"/>
              </a:ext>
            </a:extLst>
          </p:cNvPr>
          <p:cNvSpPr/>
          <p:nvPr/>
        </p:nvSpPr>
        <p:spPr>
          <a:xfrm>
            <a:off x="5992200" y="4089201"/>
            <a:ext cx="360000" cy="360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dirty="0">
                <a:solidFill>
                  <a:schemeClr val="tx1"/>
                </a:solidFill>
              </a:rPr>
              <a:t>2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D3C71D5-722B-14B2-F854-5E139ED337DD}"/>
              </a:ext>
            </a:extLst>
          </p:cNvPr>
          <p:cNvGrpSpPr/>
          <p:nvPr/>
        </p:nvGrpSpPr>
        <p:grpSpPr>
          <a:xfrm>
            <a:off x="1238250" y="4821797"/>
            <a:ext cx="9867900" cy="1323439"/>
            <a:chOff x="1238250" y="4821797"/>
            <a:chExt cx="9867900" cy="1323439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0F371A3-2C9A-92DE-4106-0D6B901E514C}"/>
                </a:ext>
              </a:extLst>
            </p:cNvPr>
            <p:cNvSpPr txBox="1"/>
            <p:nvPr/>
          </p:nvSpPr>
          <p:spPr>
            <a:xfrm>
              <a:off x="1238250" y="4821797"/>
              <a:ext cx="98679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altLang="zh-CN" sz="2000" dirty="0"/>
                <a:t>	</a:t>
              </a:r>
              <a:r>
                <a:rPr lang="en-US" altLang="zh-CN" sz="2000" dirty="0"/>
                <a:t>Slow the synaptic response and shaped the timing of neuronal firing</a:t>
              </a:r>
            </a:p>
            <a:p>
              <a:pPr algn="l"/>
              <a:endParaRPr lang="en-US" altLang="zh-CN" sz="2000" dirty="0"/>
            </a:p>
            <a:p>
              <a:pPr algn="l"/>
              <a:r>
                <a:rPr lang="en-US" altLang="zh-CN" sz="2000" dirty="0"/>
                <a:t>	Reduce neuronal responsiveness</a:t>
              </a:r>
            </a:p>
            <a:p>
              <a:pPr algn="l"/>
              <a:r>
                <a:rPr lang="en-US" altLang="zh-CN" sz="2000" dirty="0"/>
                <a:t>	</a:t>
              </a:r>
              <a:endParaRPr lang="zh-CN" altLang="en-US" sz="2000" dirty="0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A289559C-4032-C7FB-D24D-62C28D2F18C7}"/>
                </a:ext>
              </a:extLst>
            </p:cNvPr>
            <p:cNvSpPr/>
            <p:nvPr/>
          </p:nvSpPr>
          <p:spPr>
            <a:xfrm>
              <a:off x="1534100" y="4881839"/>
              <a:ext cx="288000" cy="288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altLang="zh-CN" dirty="0">
                  <a:solidFill>
                    <a:schemeClr val="tx1"/>
                  </a:solidFill>
                </a:rPr>
                <a:t>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78E60525-E474-C0AD-FFFB-6E81F221E35D}"/>
                </a:ext>
              </a:extLst>
            </p:cNvPr>
            <p:cNvSpPr/>
            <p:nvPr/>
          </p:nvSpPr>
          <p:spPr>
            <a:xfrm>
              <a:off x="1534100" y="5513537"/>
              <a:ext cx="288000" cy="288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altLang="zh-CN" dirty="0">
                  <a:solidFill>
                    <a:schemeClr val="tx1"/>
                  </a:solidFill>
                </a:rPr>
                <a:t>2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280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0F9502AF-B83F-9BBE-0C99-6AB20D898DE7}"/>
              </a:ext>
            </a:extLst>
          </p:cNvPr>
          <p:cNvPicPr/>
          <p:nvPr/>
        </p:nvPicPr>
        <p:blipFill rotWithShape="1">
          <a:blip r:embed="rId2">
            <a:alphaModFix amt="15000"/>
          </a:blip>
          <a:srcRect b="9471"/>
          <a:stretch/>
        </p:blipFill>
        <p:spPr bwMode="auto">
          <a:xfrm>
            <a:off x="-1" y="551036"/>
            <a:ext cx="12192000" cy="630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7C475BE-47E8-244E-0B03-68CFF91D9DF1}"/>
              </a:ext>
            </a:extLst>
          </p:cNvPr>
          <p:cNvSpPr txBox="1"/>
          <p:nvPr/>
        </p:nvSpPr>
        <p:spPr>
          <a:xfrm>
            <a:off x="172800" y="788400"/>
            <a:ext cx="6789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/>
              <a:t>Neural mass model in DCM</a:t>
            </a:r>
            <a:endParaRPr lang="zh-CN" altLang="en-US" sz="2800" dirty="0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741F7DAD-64D0-4524-E89D-BFAA4059F5E4}"/>
              </a:ext>
            </a:extLst>
          </p:cNvPr>
          <p:cNvSpPr/>
          <p:nvPr/>
        </p:nvSpPr>
        <p:spPr>
          <a:xfrm>
            <a:off x="3117354" y="4014497"/>
            <a:ext cx="900000" cy="90000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ii</a:t>
            </a:r>
            <a:endParaRPr lang="zh-CN" altLang="en-US" dirty="0"/>
          </a:p>
        </p:txBody>
      </p:sp>
      <p:sp>
        <p:nvSpPr>
          <p:cNvPr id="3" name="等腰三角形 2">
            <a:extLst>
              <a:ext uri="{FF2B5EF4-FFF2-40B4-BE49-F238E27FC236}">
                <a16:creationId xmlns:a16="http://schemas.microsoft.com/office/drawing/2014/main" id="{8B5EB96E-B947-8805-8373-5A89F3990524}"/>
              </a:ext>
            </a:extLst>
          </p:cNvPr>
          <p:cNvSpPr/>
          <p:nvPr/>
        </p:nvSpPr>
        <p:spPr>
          <a:xfrm>
            <a:off x="5371965" y="2334772"/>
            <a:ext cx="1040400" cy="900000"/>
          </a:xfrm>
          <a:prstGeom prst="triangl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sp</a:t>
            </a:r>
            <a:endParaRPr lang="zh-CN" altLang="en-US" dirty="0"/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580D5336-D9BC-48A1-83BE-948B8A14E969}"/>
              </a:ext>
            </a:extLst>
          </p:cNvPr>
          <p:cNvSpPr/>
          <p:nvPr/>
        </p:nvSpPr>
        <p:spPr>
          <a:xfrm>
            <a:off x="5358765" y="5694222"/>
            <a:ext cx="1040400" cy="900000"/>
          </a:xfrm>
          <a:prstGeom prst="triangl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dp</a:t>
            </a:r>
            <a:endParaRPr lang="zh-CN" altLang="en-US" dirty="0"/>
          </a:p>
        </p:txBody>
      </p:sp>
      <p:sp>
        <p:nvSpPr>
          <p:cNvPr id="5" name="星形: 五角 4">
            <a:extLst>
              <a:ext uri="{FF2B5EF4-FFF2-40B4-BE49-F238E27FC236}">
                <a16:creationId xmlns:a16="http://schemas.microsoft.com/office/drawing/2014/main" id="{3C8879C1-66F4-2826-3CAF-2DD8EBB43A1F}"/>
              </a:ext>
            </a:extLst>
          </p:cNvPr>
          <p:cNvSpPr/>
          <p:nvPr/>
        </p:nvSpPr>
        <p:spPr>
          <a:xfrm>
            <a:off x="7896006" y="4014497"/>
            <a:ext cx="900000" cy="900000"/>
          </a:xfrm>
          <a:prstGeom prst="star5">
            <a:avLst>
              <a:gd name="adj" fmla="val 28845"/>
              <a:gd name="hf" fmla="val 105146"/>
              <a:gd name="vf" fmla="val 110557"/>
            </a:avLst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ss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2F8333A-367F-DCA0-D0BE-D48472E6D8B0}"/>
              </a:ext>
            </a:extLst>
          </p:cNvPr>
          <p:cNvSpPr txBox="1"/>
          <p:nvPr/>
        </p:nvSpPr>
        <p:spPr>
          <a:xfrm>
            <a:off x="172800" y="1568483"/>
            <a:ext cx="4121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1" dirty="0"/>
              <a:t>Canonical Microcircuit (CMC) Model</a:t>
            </a:r>
            <a:endParaRPr lang="zh-CN" altLang="en-US" b="1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1E0BBB3-A645-D455-DD85-DAF1DA7DBF37}"/>
              </a:ext>
            </a:extLst>
          </p:cNvPr>
          <p:cNvCxnSpPr/>
          <p:nvPr/>
        </p:nvCxnSpPr>
        <p:spPr>
          <a:xfrm flipH="1">
            <a:off x="5878965" y="3338945"/>
            <a:ext cx="13200" cy="2126673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F1A25C35-D108-0B4E-98E3-02F535D16F16}"/>
              </a:ext>
            </a:extLst>
          </p:cNvPr>
          <p:cNvCxnSpPr>
            <a:cxnSpLocks/>
          </p:cNvCxnSpPr>
          <p:nvPr/>
        </p:nvCxnSpPr>
        <p:spPr>
          <a:xfrm flipH="1" flipV="1">
            <a:off x="4101986" y="5014660"/>
            <a:ext cx="1269979" cy="901915"/>
          </a:xfrm>
          <a:prstGeom prst="straightConnector1">
            <a:avLst/>
          </a:prstGeom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1586F458-0CF4-AF9E-7F71-987922BAB1F7}"/>
              </a:ext>
            </a:extLst>
          </p:cNvPr>
          <p:cNvCxnSpPr>
            <a:cxnSpLocks/>
          </p:cNvCxnSpPr>
          <p:nvPr/>
        </p:nvCxnSpPr>
        <p:spPr>
          <a:xfrm flipH="1">
            <a:off x="4101985" y="3308370"/>
            <a:ext cx="1269979" cy="901915"/>
          </a:xfrm>
          <a:prstGeom prst="straightConnector1">
            <a:avLst/>
          </a:prstGeom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2F705F50-6BDE-80EB-E206-FC2F492C9CBF}"/>
              </a:ext>
            </a:extLst>
          </p:cNvPr>
          <p:cNvCxnSpPr>
            <a:cxnSpLocks/>
          </p:cNvCxnSpPr>
          <p:nvPr/>
        </p:nvCxnSpPr>
        <p:spPr>
          <a:xfrm flipV="1">
            <a:off x="4017354" y="3200889"/>
            <a:ext cx="1191820" cy="830550"/>
          </a:xfrm>
          <a:prstGeom prst="straightConnector1">
            <a:avLst/>
          </a:prstGeom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CC321604-6D7B-7E37-25A0-D37A113FF349}"/>
              </a:ext>
            </a:extLst>
          </p:cNvPr>
          <p:cNvCxnSpPr>
            <a:cxnSpLocks/>
          </p:cNvCxnSpPr>
          <p:nvPr/>
        </p:nvCxnSpPr>
        <p:spPr>
          <a:xfrm>
            <a:off x="3948545" y="5230091"/>
            <a:ext cx="1226893" cy="912754"/>
          </a:xfrm>
          <a:prstGeom prst="straightConnector1">
            <a:avLst/>
          </a:prstGeom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F44FC6BE-DC05-48C7-F737-9572DF5C4F6F}"/>
              </a:ext>
            </a:extLst>
          </p:cNvPr>
          <p:cNvCxnSpPr>
            <a:cxnSpLocks/>
          </p:cNvCxnSpPr>
          <p:nvPr/>
        </p:nvCxnSpPr>
        <p:spPr>
          <a:xfrm>
            <a:off x="4190536" y="4541425"/>
            <a:ext cx="3623428" cy="0"/>
          </a:xfrm>
          <a:prstGeom prst="straightConnector1">
            <a:avLst/>
          </a:prstGeom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D492E3C1-8BE2-615C-8A14-D78D04CBA50B}"/>
              </a:ext>
            </a:extLst>
          </p:cNvPr>
          <p:cNvCxnSpPr>
            <a:cxnSpLocks/>
          </p:cNvCxnSpPr>
          <p:nvPr/>
        </p:nvCxnSpPr>
        <p:spPr>
          <a:xfrm flipH="1">
            <a:off x="4342936" y="4693825"/>
            <a:ext cx="3623428" cy="0"/>
          </a:xfrm>
          <a:prstGeom prst="straightConnector1">
            <a:avLst/>
          </a:prstGeom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9B19A0DD-F378-CC8E-EBA9-85D7519E2C90}"/>
              </a:ext>
            </a:extLst>
          </p:cNvPr>
          <p:cNvCxnSpPr>
            <a:cxnSpLocks/>
          </p:cNvCxnSpPr>
          <p:nvPr/>
        </p:nvCxnSpPr>
        <p:spPr>
          <a:xfrm flipH="1" flipV="1">
            <a:off x="6477000" y="3338945"/>
            <a:ext cx="1586345" cy="871340"/>
          </a:xfrm>
          <a:prstGeom prst="straightConnector1">
            <a:avLst/>
          </a:prstGeom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连接符: 曲线 36">
            <a:extLst>
              <a:ext uri="{FF2B5EF4-FFF2-40B4-BE49-F238E27FC236}">
                <a16:creationId xmlns:a16="http://schemas.microsoft.com/office/drawing/2014/main" id="{A8C1DEA8-6199-1D2B-DAF7-E865F8E29DBE}"/>
              </a:ext>
            </a:extLst>
          </p:cNvPr>
          <p:cNvCxnSpPr>
            <a:cxnSpLocks/>
          </p:cNvCxnSpPr>
          <p:nvPr/>
        </p:nvCxnSpPr>
        <p:spPr>
          <a:xfrm rot="5400000">
            <a:off x="2930958" y="4464497"/>
            <a:ext cx="636396" cy="12700"/>
          </a:xfrm>
          <a:prstGeom prst="curvedConnector5">
            <a:avLst>
              <a:gd name="adj1" fmla="val 1089"/>
              <a:gd name="adj2" fmla="val 4910535"/>
              <a:gd name="adj3" fmla="val 101088"/>
            </a:avLst>
          </a:prstGeom>
          <a:ln w="254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连接符: 曲线 66">
            <a:extLst>
              <a:ext uri="{FF2B5EF4-FFF2-40B4-BE49-F238E27FC236}">
                <a16:creationId xmlns:a16="http://schemas.microsoft.com/office/drawing/2014/main" id="{1A250973-787B-5775-4A4D-6E0D5D1580DD}"/>
              </a:ext>
            </a:extLst>
          </p:cNvPr>
          <p:cNvCxnSpPr>
            <a:stCxn id="5" idx="4"/>
            <a:endCxn id="5" idx="3"/>
          </p:cNvCxnSpPr>
          <p:nvPr/>
        </p:nvCxnSpPr>
        <p:spPr>
          <a:xfrm flipH="1">
            <a:off x="8624121" y="4358266"/>
            <a:ext cx="171884" cy="556229"/>
          </a:xfrm>
          <a:prstGeom prst="curvedConnector4">
            <a:avLst>
              <a:gd name="adj1" fmla="val -245843"/>
              <a:gd name="adj2" fmla="val 100001"/>
            </a:avLst>
          </a:prstGeom>
          <a:ln w="254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连接符: 曲线 70">
            <a:extLst>
              <a:ext uri="{FF2B5EF4-FFF2-40B4-BE49-F238E27FC236}">
                <a16:creationId xmlns:a16="http://schemas.microsoft.com/office/drawing/2014/main" id="{B15C0D04-A50E-8D16-F929-0B61435B71D8}"/>
              </a:ext>
            </a:extLst>
          </p:cNvPr>
          <p:cNvCxnSpPr>
            <a:stCxn id="3" idx="0"/>
            <a:endCxn id="3" idx="5"/>
          </p:cNvCxnSpPr>
          <p:nvPr/>
        </p:nvCxnSpPr>
        <p:spPr>
          <a:xfrm rot="16200000" flipH="1">
            <a:off x="5797215" y="2429722"/>
            <a:ext cx="450000" cy="260100"/>
          </a:xfrm>
          <a:prstGeom prst="curvedConnector4">
            <a:avLst>
              <a:gd name="adj1" fmla="val -50800"/>
              <a:gd name="adj2" fmla="val 271909"/>
            </a:avLst>
          </a:prstGeom>
          <a:ln w="254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连接符: 曲线 72">
            <a:extLst>
              <a:ext uri="{FF2B5EF4-FFF2-40B4-BE49-F238E27FC236}">
                <a16:creationId xmlns:a16="http://schemas.microsoft.com/office/drawing/2014/main" id="{1FC5152B-3A6B-30CC-881D-1B86A98111FA}"/>
              </a:ext>
            </a:extLst>
          </p:cNvPr>
          <p:cNvCxnSpPr/>
          <p:nvPr/>
        </p:nvCxnSpPr>
        <p:spPr>
          <a:xfrm rot="16200000" flipH="1">
            <a:off x="5777250" y="5864280"/>
            <a:ext cx="450000" cy="260100"/>
          </a:xfrm>
          <a:prstGeom prst="curvedConnector4">
            <a:avLst>
              <a:gd name="adj1" fmla="val -47721"/>
              <a:gd name="adj2" fmla="val 271909"/>
            </a:avLst>
          </a:prstGeom>
          <a:ln w="254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>
            <a:extLst>
              <a:ext uri="{FF2B5EF4-FFF2-40B4-BE49-F238E27FC236}">
                <a16:creationId xmlns:a16="http://schemas.microsoft.com/office/drawing/2014/main" id="{2A289BE6-6B53-98BA-2C2D-D7992590A7B0}"/>
              </a:ext>
            </a:extLst>
          </p:cNvPr>
          <p:cNvSpPr/>
          <p:nvPr/>
        </p:nvSpPr>
        <p:spPr>
          <a:xfrm>
            <a:off x="5075378" y="3144772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3AA29D7-42BE-6413-3002-AA5A02C1FF23}"/>
              </a:ext>
            </a:extLst>
          </p:cNvPr>
          <p:cNvSpPr/>
          <p:nvPr/>
        </p:nvSpPr>
        <p:spPr>
          <a:xfrm>
            <a:off x="7662828" y="4456380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F3D9F02-AA91-8839-5EE4-337E98F3F60A}"/>
              </a:ext>
            </a:extLst>
          </p:cNvPr>
          <p:cNvSpPr/>
          <p:nvPr/>
        </p:nvSpPr>
        <p:spPr>
          <a:xfrm>
            <a:off x="5012048" y="6028189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E46828A-642A-A8E7-495C-CBB70983DCF4}"/>
              </a:ext>
            </a:extLst>
          </p:cNvPr>
          <p:cNvSpPr/>
          <p:nvPr/>
        </p:nvSpPr>
        <p:spPr>
          <a:xfrm>
            <a:off x="8616005" y="4823284"/>
            <a:ext cx="180000" cy="1800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84B2189-9EEF-CF17-A783-9005CC7E5CA4}"/>
              </a:ext>
            </a:extLst>
          </p:cNvPr>
          <p:cNvSpPr/>
          <p:nvPr/>
        </p:nvSpPr>
        <p:spPr>
          <a:xfrm>
            <a:off x="6154430" y="2679194"/>
            <a:ext cx="180000" cy="1800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7F2D0AD-627A-1951-DE4F-3334EFFA55B1}"/>
              </a:ext>
            </a:extLst>
          </p:cNvPr>
          <p:cNvSpPr/>
          <p:nvPr/>
        </p:nvSpPr>
        <p:spPr>
          <a:xfrm>
            <a:off x="3075506" y="4699045"/>
            <a:ext cx="180000" cy="1800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0F64B49-5C39-C883-ABE4-626083243F3F}"/>
              </a:ext>
            </a:extLst>
          </p:cNvPr>
          <p:cNvSpPr/>
          <p:nvPr/>
        </p:nvSpPr>
        <p:spPr>
          <a:xfrm>
            <a:off x="6175732" y="6088999"/>
            <a:ext cx="180000" cy="1800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1568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2">
            <a:extLst>
              <a:ext uri="{FF2B5EF4-FFF2-40B4-BE49-F238E27FC236}">
                <a16:creationId xmlns:a16="http://schemas.microsoft.com/office/drawing/2014/main" id="{EC7882F1-956F-02EC-AC1C-21F74F885747}"/>
              </a:ext>
            </a:extLst>
          </p:cNvPr>
          <p:cNvPicPr/>
          <p:nvPr/>
        </p:nvPicPr>
        <p:blipFill rotWithShape="1">
          <a:blip r:embed="rId2">
            <a:alphaModFix amt="15000"/>
          </a:blip>
          <a:srcRect b="9471"/>
          <a:stretch/>
        </p:blipFill>
        <p:spPr bwMode="auto">
          <a:xfrm>
            <a:off x="-1" y="551036"/>
            <a:ext cx="12192000" cy="630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7C475BE-47E8-244E-0B03-68CFF91D9DF1}"/>
              </a:ext>
            </a:extLst>
          </p:cNvPr>
          <p:cNvSpPr txBox="1"/>
          <p:nvPr/>
        </p:nvSpPr>
        <p:spPr>
          <a:xfrm>
            <a:off x="172800" y="788400"/>
            <a:ext cx="6789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/>
              <a:t>Simulation</a:t>
            </a:r>
            <a:endParaRPr lang="zh-CN" altLang="en-US" sz="2800" dirty="0"/>
          </a:p>
        </p:txBody>
      </p:sp>
      <p:cxnSp>
        <p:nvCxnSpPr>
          <p:cNvPr id="37" name="连接符: 曲线 36">
            <a:extLst>
              <a:ext uri="{FF2B5EF4-FFF2-40B4-BE49-F238E27FC236}">
                <a16:creationId xmlns:a16="http://schemas.microsoft.com/office/drawing/2014/main" id="{A8C1DEA8-6199-1D2B-DAF7-E865F8E29DBE}"/>
              </a:ext>
            </a:extLst>
          </p:cNvPr>
          <p:cNvCxnSpPr>
            <a:cxnSpLocks/>
          </p:cNvCxnSpPr>
          <p:nvPr/>
        </p:nvCxnSpPr>
        <p:spPr>
          <a:xfrm rot="5400000">
            <a:off x="1073675" y="2508473"/>
            <a:ext cx="320723" cy="5627"/>
          </a:xfrm>
          <a:prstGeom prst="curvedConnector5">
            <a:avLst>
              <a:gd name="adj1" fmla="val 1089"/>
              <a:gd name="adj2" fmla="val 4910535"/>
              <a:gd name="adj3" fmla="val 101088"/>
            </a:avLst>
          </a:prstGeom>
          <a:ln w="25400">
            <a:solidFill>
              <a:schemeClr val="bg2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0C8964C1-2765-6914-4220-2C53EC21873F}"/>
              </a:ext>
            </a:extLst>
          </p:cNvPr>
          <p:cNvGrpSpPr/>
          <p:nvPr/>
        </p:nvGrpSpPr>
        <p:grpSpPr>
          <a:xfrm>
            <a:off x="1157104" y="1434772"/>
            <a:ext cx="1416760" cy="1960359"/>
            <a:chOff x="3075506" y="2334772"/>
            <a:chExt cx="3197874" cy="3889846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741F7DAD-64D0-4524-E89D-BFAA4059F5E4}"/>
                </a:ext>
              </a:extLst>
            </p:cNvPr>
            <p:cNvSpPr/>
            <p:nvPr/>
          </p:nvSpPr>
          <p:spPr>
            <a:xfrm>
              <a:off x="3117354" y="4014497"/>
              <a:ext cx="900000" cy="900000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ii</a:t>
              </a:r>
              <a:endParaRPr lang="zh-CN" altLang="en-US" dirty="0"/>
            </a:p>
          </p:txBody>
        </p:sp>
        <p:sp>
          <p:nvSpPr>
            <p:cNvPr id="3" name="等腰三角形 2">
              <a:extLst>
                <a:ext uri="{FF2B5EF4-FFF2-40B4-BE49-F238E27FC236}">
                  <a16:creationId xmlns:a16="http://schemas.microsoft.com/office/drawing/2014/main" id="{8B5EB96E-B947-8805-8373-5A89F3990524}"/>
                </a:ext>
              </a:extLst>
            </p:cNvPr>
            <p:cNvSpPr/>
            <p:nvPr/>
          </p:nvSpPr>
          <p:spPr>
            <a:xfrm>
              <a:off x="4148876" y="2334772"/>
              <a:ext cx="1040400" cy="899999"/>
            </a:xfrm>
            <a:prstGeom prst="triangl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sp</a:t>
              </a:r>
              <a:endParaRPr lang="zh-CN" altLang="en-US" sz="900" dirty="0"/>
            </a:p>
          </p:txBody>
        </p:sp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580D5336-D9BC-48A1-83BE-948B8A14E969}"/>
                </a:ext>
              </a:extLst>
            </p:cNvPr>
            <p:cNvSpPr/>
            <p:nvPr/>
          </p:nvSpPr>
          <p:spPr>
            <a:xfrm>
              <a:off x="4135676" y="5324617"/>
              <a:ext cx="1040400" cy="900001"/>
            </a:xfrm>
            <a:prstGeom prst="triangl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 err="1"/>
                <a:t>dp</a:t>
              </a:r>
              <a:endParaRPr lang="zh-CN" altLang="en-US" sz="900" dirty="0"/>
            </a:p>
          </p:txBody>
        </p:sp>
        <p:sp>
          <p:nvSpPr>
            <p:cNvPr id="5" name="星形: 五角 4">
              <a:extLst>
                <a:ext uri="{FF2B5EF4-FFF2-40B4-BE49-F238E27FC236}">
                  <a16:creationId xmlns:a16="http://schemas.microsoft.com/office/drawing/2014/main" id="{3C8879C1-66F4-2826-3CAF-2DD8EBB43A1F}"/>
                </a:ext>
              </a:extLst>
            </p:cNvPr>
            <p:cNvSpPr/>
            <p:nvPr/>
          </p:nvSpPr>
          <p:spPr>
            <a:xfrm>
              <a:off x="5373379" y="4014497"/>
              <a:ext cx="900001" cy="899999"/>
            </a:xfrm>
            <a:prstGeom prst="star5">
              <a:avLst>
                <a:gd name="adj" fmla="val 28845"/>
                <a:gd name="hf" fmla="val 105146"/>
                <a:gd name="vf" fmla="val 110557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b="1" dirty="0"/>
                <a:t>ss</a:t>
              </a:r>
              <a:endParaRPr lang="zh-CN" altLang="en-US" sz="900" b="1" dirty="0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87F2D0AD-627A-1951-DE4F-3334EFFA55B1}"/>
                </a:ext>
              </a:extLst>
            </p:cNvPr>
            <p:cNvSpPr/>
            <p:nvPr/>
          </p:nvSpPr>
          <p:spPr>
            <a:xfrm>
              <a:off x="3075506" y="4699045"/>
              <a:ext cx="180000" cy="1800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919F89DA-9A3C-5198-A441-70BF1DF9FD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5" t="6347" r="7635" b="5083"/>
          <a:stretch/>
        </p:blipFill>
        <p:spPr bwMode="auto">
          <a:xfrm>
            <a:off x="3174721" y="2049071"/>
            <a:ext cx="5842558" cy="355344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8" name="组合 37">
            <a:extLst>
              <a:ext uri="{FF2B5EF4-FFF2-40B4-BE49-F238E27FC236}">
                <a16:creationId xmlns:a16="http://schemas.microsoft.com/office/drawing/2014/main" id="{D987F891-2EE6-0EFA-B632-997C1D161C6A}"/>
              </a:ext>
            </a:extLst>
          </p:cNvPr>
          <p:cNvGrpSpPr/>
          <p:nvPr/>
        </p:nvGrpSpPr>
        <p:grpSpPr>
          <a:xfrm>
            <a:off x="1170017" y="3788194"/>
            <a:ext cx="1398220" cy="1960359"/>
            <a:chOff x="3117354" y="2334772"/>
            <a:chExt cx="3156026" cy="3889846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9B11F1DE-EE0B-E3FE-B5D5-6A3F3690AE06}"/>
                </a:ext>
              </a:extLst>
            </p:cNvPr>
            <p:cNvSpPr/>
            <p:nvPr/>
          </p:nvSpPr>
          <p:spPr>
            <a:xfrm>
              <a:off x="3117354" y="4014497"/>
              <a:ext cx="900000" cy="900000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ii</a:t>
              </a:r>
              <a:endParaRPr lang="zh-CN" altLang="en-US" dirty="0"/>
            </a:p>
          </p:txBody>
        </p:sp>
        <p:sp>
          <p:nvSpPr>
            <p:cNvPr id="40" name="等腰三角形 39">
              <a:extLst>
                <a:ext uri="{FF2B5EF4-FFF2-40B4-BE49-F238E27FC236}">
                  <a16:creationId xmlns:a16="http://schemas.microsoft.com/office/drawing/2014/main" id="{B36DEF00-D182-329A-9658-0439F14A3952}"/>
                </a:ext>
              </a:extLst>
            </p:cNvPr>
            <p:cNvSpPr/>
            <p:nvPr/>
          </p:nvSpPr>
          <p:spPr>
            <a:xfrm>
              <a:off x="4148876" y="2334772"/>
              <a:ext cx="1040400" cy="899999"/>
            </a:xfrm>
            <a:prstGeom prst="triangl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/>
                <a:t>sp</a:t>
              </a:r>
              <a:endParaRPr lang="zh-CN" altLang="en-US" sz="900" dirty="0"/>
            </a:p>
          </p:txBody>
        </p:sp>
        <p:sp>
          <p:nvSpPr>
            <p:cNvPr id="41" name="等腰三角形 40">
              <a:extLst>
                <a:ext uri="{FF2B5EF4-FFF2-40B4-BE49-F238E27FC236}">
                  <a16:creationId xmlns:a16="http://schemas.microsoft.com/office/drawing/2014/main" id="{F7A477B8-BA4D-4678-C50F-E73008AECCC6}"/>
                </a:ext>
              </a:extLst>
            </p:cNvPr>
            <p:cNvSpPr/>
            <p:nvPr/>
          </p:nvSpPr>
          <p:spPr>
            <a:xfrm>
              <a:off x="4135676" y="5324617"/>
              <a:ext cx="1040400" cy="900001"/>
            </a:xfrm>
            <a:prstGeom prst="triangl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 err="1"/>
                <a:t>dp</a:t>
              </a:r>
              <a:endParaRPr lang="zh-CN" altLang="en-US" sz="900" dirty="0"/>
            </a:p>
          </p:txBody>
        </p:sp>
        <p:sp>
          <p:nvSpPr>
            <p:cNvPr id="42" name="星形: 五角 41">
              <a:extLst>
                <a:ext uri="{FF2B5EF4-FFF2-40B4-BE49-F238E27FC236}">
                  <a16:creationId xmlns:a16="http://schemas.microsoft.com/office/drawing/2014/main" id="{EB547823-5D36-1E76-969E-5FD44C11DDCF}"/>
                </a:ext>
              </a:extLst>
            </p:cNvPr>
            <p:cNvSpPr/>
            <p:nvPr/>
          </p:nvSpPr>
          <p:spPr>
            <a:xfrm>
              <a:off x="5373379" y="4014497"/>
              <a:ext cx="900001" cy="899999"/>
            </a:xfrm>
            <a:prstGeom prst="star5">
              <a:avLst>
                <a:gd name="adj" fmla="val 28845"/>
                <a:gd name="hf" fmla="val 105146"/>
                <a:gd name="vf" fmla="val 110557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b="1" dirty="0"/>
                <a:t>ss</a:t>
              </a:r>
              <a:endParaRPr lang="zh-CN" altLang="en-US" sz="900" b="1" dirty="0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36771EC-F4DB-499A-86C8-38A5A8E4DE11}"/>
              </a:ext>
            </a:extLst>
          </p:cNvPr>
          <p:cNvGrpSpPr/>
          <p:nvPr/>
        </p:nvGrpSpPr>
        <p:grpSpPr>
          <a:xfrm>
            <a:off x="1436687" y="4279901"/>
            <a:ext cx="300038" cy="354820"/>
            <a:chOff x="1458686" y="3927305"/>
            <a:chExt cx="602346" cy="589826"/>
          </a:xfrm>
        </p:grpSpPr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82DA708C-175D-2397-7185-250A0ABFBC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58686" y="3983422"/>
              <a:ext cx="588681" cy="533709"/>
            </a:xfrm>
            <a:prstGeom prst="straightConnector1">
              <a:avLst/>
            </a:prstGeom>
            <a:ln w="25400" cap="flat" cmpd="sng" algn="ctr">
              <a:solidFill>
                <a:schemeClr val="accent6"/>
              </a:solidFill>
              <a:prstDash val="sys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2256C4AD-9362-8474-2A2E-C8E40E1A4914}"/>
                </a:ext>
              </a:extLst>
            </p:cNvPr>
            <p:cNvSpPr/>
            <p:nvPr/>
          </p:nvSpPr>
          <p:spPr>
            <a:xfrm>
              <a:off x="1792991" y="3927305"/>
              <a:ext cx="268041" cy="294914"/>
            </a:xfrm>
            <a:prstGeom prst="ellipse">
              <a:avLst/>
            </a:prstGeom>
            <a:ln>
              <a:prstDash val="sysDash"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7D489F51-03D0-99A2-285D-8A9CE4CBD391}"/>
              </a:ext>
            </a:extLst>
          </p:cNvPr>
          <p:cNvGrpSpPr/>
          <p:nvPr/>
        </p:nvGrpSpPr>
        <p:grpSpPr>
          <a:xfrm>
            <a:off x="9618136" y="1468641"/>
            <a:ext cx="1398220" cy="1960359"/>
            <a:chOff x="3117354" y="2334772"/>
            <a:chExt cx="3156026" cy="3889846"/>
          </a:xfrm>
        </p:grpSpPr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1329989E-B6B9-C0C0-8E22-5253E3A0C74E}"/>
                </a:ext>
              </a:extLst>
            </p:cNvPr>
            <p:cNvSpPr/>
            <p:nvPr/>
          </p:nvSpPr>
          <p:spPr>
            <a:xfrm>
              <a:off x="3117354" y="4014497"/>
              <a:ext cx="900001" cy="899999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b="1" dirty="0"/>
                <a:t>ii</a:t>
              </a:r>
              <a:endParaRPr lang="zh-CN" altLang="en-US" sz="900" b="1" dirty="0"/>
            </a:p>
          </p:txBody>
        </p:sp>
        <p:sp>
          <p:nvSpPr>
            <p:cNvPr id="60" name="等腰三角形 59">
              <a:extLst>
                <a:ext uri="{FF2B5EF4-FFF2-40B4-BE49-F238E27FC236}">
                  <a16:creationId xmlns:a16="http://schemas.microsoft.com/office/drawing/2014/main" id="{4C4F76CC-B577-1E59-BA54-5E36282896F6}"/>
                </a:ext>
              </a:extLst>
            </p:cNvPr>
            <p:cNvSpPr/>
            <p:nvPr/>
          </p:nvSpPr>
          <p:spPr>
            <a:xfrm>
              <a:off x="4148876" y="2334772"/>
              <a:ext cx="1040400" cy="899999"/>
            </a:xfrm>
            <a:prstGeom prst="triangl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b="1" dirty="0"/>
                <a:t>sp</a:t>
              </a:r>
              <a:endParaRPr lang="zh-CN" altLang="en-US" sz="800" b="1" dirty="0"/>
            </a:p>
          </p:txBody>
        </p:sp>
        <p:sp>
          <p:nvSpPr>
            <p:cNvPr id="61" name="等腰三角形 60">
              <a:extLst>
                <a:ext uri="{FF2B5EF4-FFF2-40B4-BE49-F238E27FC236}">
                  <a16:creationId xmlns:a16="http://schemas.microsoft.com/office/drawing/2014/main" id="{84C6BD0E-A40F-70CB-E22E-E7709AE73374}"/>
                </a:ext>
              </a:extLst>
            </p:cNvPr>
            <p:cNvSpPr/>
            <p:nvPr/>
          </p:nvSpPr>
          <p:spPr>
            <a:xfrm>
              <a:off x="4135676" y="5324617"/>
              <a:ext cx="1040400" cy="900001"/>
            </a:xfrm>
            <a:prstGeom prst="triangl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b="1" dirty="0" err="1"/>
                <a:t>dp</a:t>
              </a:r>
              <a:endParaRPr lang="zh-CN" altLang="en-US" sz="800" b="1" dirty="0"/>
            </a:p>
          </p:txBody>
        </p:sp>
        <p:sp>
          <p:nvSpPr>
            <p:cNvPr id="62" name="星形: 五角 61">
              <a:extLst>
                <a:ext uri="{FF2B5EF4-FFF2-40B4-BE49-F238E27FC236}">
                  <a16:creationId xmlns:a16="http://schemas.microsoft.com/office/drawing/2014/main" id="{FC0F7C24-8538-F12C-885D-632FE5112D59}"/>
                </a:ext>
              </a:extLst>
            </p:cNvPr>
            <p:cNvSpPr/>
            <p:nvPr/>
          </p:nvSpPr>
          <p:spPr>
            <a:xfrm>
              <a:off x="5373379" y="4014497"/>
              <a:ext cx="900001" cy="899999"/>
            </a:xfrm>
            <a:prstGeom prst="star5">
              <a:avLst>
                <a:gd name="adj" fmla="val 28845"/>
                <a:gd name="hf" fmla="val 105146"/>
                <a:gd name="vf" fmla="val 110557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b="1" dirty="0"/>
                <a:t>ss</a:t>
              </a:r>
              <a:endParaRPr lang="zh-CN" altLang="en-US" sz="900" b="1" dirty="0"/>
            </a:p>
          </p:txBody>
        </p:sp>
      </p:grp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22FA3CA6-6430-2DDC-B4AF-3C65E7F89A17}"/>
              </a:ext>
            </a:extLst>
          </p:cNvPr>
          <p:cNvCxnSpPr>
            <a:cxnSpLocks/>
          </p:cNvCxnSpPr>
          <p:nvPr/>
        </p:nvCxnSpPr>
        <p:spPr>
          <a:xfrm flipH="1">
            <a:off x="10069285" y="2515775"/>
            <a:ext cx="432227" cy="0"/>
          </a:xfrm>
          <a:prstGeom prst="straightConnector1">
            <a:avLst/>
          </a:prstGeom>
          <a:ln w="25400" cap="flat" cmpd="sng" algn="ctr">
            <a:solidFill>
              <a:srgbClr val="00B05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D01D07F6-573B-1597-EC70-570BDD5C58D6}"/>
              </a:ext>
            </a:extLst>
          </p:cNvPr>
          <p:cNvGrpSpPr/>
          <p:nvPr/>
        </p:nvGrpSpPr>
        <p:grpSpPr>
          <a:xfrm>
            <a:off x="9618136" y="3788194"/>
            <a:ext cx="1398220" cy="1960359"/>
            <a:chOff x="3117354" y="2334772"/>
            <a:chExt cx="3156026" cy="3889846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73A0C94E-6516-C9A8-D6CF-91B4C79B87B0}"/>
                </a:ext>
              </a:extLst>
            </p:cNvPr>
            <p:cNvSpPr/>
            <p:nvPr/>
          </p:nvSpPr>
          <p:spPr>
            <a:xfrm>
              <a:off x="3117354" y="4014497"/>
              <a:ext cx="900001" cy="899999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b="1" dirty="0"/>
                <a:t>ii</a:t>
              </a:r>
              <a:endParaRPr lang="zh-CN" altLang="en-US" sz="900" b="1" dirty="0"/>
            </a:p>
          </p:txBody>
        </p:sp>
        <p:sp>
          <p:nvSpPr>
            <p:cNvPr id="74" name="等腰三角形 73">
              <a:extLst>
                <a:ext uri="{FF2B5EF4-FFF2-40B4-BE49-F238E27FC236}">
                  <a16:creationId xmlns:a16="http://schemas.microsoft.com/office/drawing/2014/main" id="{E6A391F0-EDFC-D8DA-9E16-6E2155A00C75}"/>
                </a:ext>
              </a:extLst>
            </p:cNvPr>
            <p:cNvSpPr/>
            <p:nvPr/>
          </p:nvSpPr>
          <p:spPr>
            <a:xfrm>
              <a:off x="4148876" y="2334772"/>
              <a:ext cx="1040400" cy="899999"/>
            </a:xfrm>
            <a:prstGeom prst="triangl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b="1" dirty="0"/>
                <a:t>sp</a:t>
              </a:r>
              <a:endParaRPr lang="zh-CN" altLang="en-US" sz="800" b="1" dirty="0"/>
            </a:p>
          </p:txBody>
        </p:sp>
        <p:sp>
          <p:nvSpPr>
            <p:cNvPr id="75" name="等腰三角形 74">
              <a:extLst>
                <a:ext uri="{FF2B5EF4-FFF2-40B4-BE49-F238E27FC236}">
                  <a16:creationId xmlns:a16="http://schemas.microsoft.com/office/drawing/2014/main" id="{7E106829-B1AB-70A2-7824-52FADB8C1271}"/>
                </a:ext>
              </a:extLst>
            </p:cNvPr>
            <p:cNvSpPr/>
            <p:nvPr/>
          </p:nvSpPr>
          <p:spPr>
            <a:xfrm>
              <a:off x="4135676" y="5324617"/>
              <a:ext cx="1040400" cy="900001"/>
            </a:xfrm>
            <a:prstGeom prst="triangl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b="1" dirty="0" err="1"/>
                <a:t>dp</a:t>
              </a:r>
              <a:endParaRPr lang="zh-CN" altLang="en-US" sz="800" b="1" dirty="0"/>
            </a:p>
          </p:txBody>
        </p:sp>
        <p:sp>
          <p:nvSpPr>
            <p:cNvPr id="76" name="星形: 五角 75">
              <a:extLst>
                <a:ext uri="{FF2B5EF4-FFF2-40B4-BE49-F238E27FC236}">
                  <a16:creationId xmlns:a16="http://schemas.microsoft.com/office/drawing/2014/main" id="{D60CC84A-A21C-B97E-EB2E-FC796E1D612C}"/>
                </a:ext>
              </a:extLst>
            </p:cNvPr>
            <p:cNvSpPr/>
            <p:nvPr/>
          </p:nvSpPr>
          <p:spPr>
            <a:xfrm>
              <a:off x="5373379" y="4014497"/>
              <a:ext cx="900001" cy="899999"/>
            </a:xfrm>
            <a:prstGeom prst="star5">
              <a:avLst>
                <a:gd name="adj" fmla="val 28845"/>
                <a:gd name="hf" fmla="val 105146"/>
                <a:gd name="vf" fmla="val 110557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b="1" dirty="0"/>
                <a:t>ss</a:t>
              </a:r>
              <a:endParaRPr lang="zh-CN" altLang="en-US" sz="900" b="1" dirty="0"/>
            </a:p>
          </p:txBody>
        </p:sp>
      </p:grp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78726D10-9CAB-9754-2F3F-D278ED9D0A52}"/>
              </a:ext>
            </a:extLst>
          </p:cNvPr>
          <p:cNvCxnSpPr>
            <a:cxnSpLocks/>
          </p:cNvCxnSpPr>
          <p:nvPr/>
        </p:nvCxnSpPr>
        <p:spPr>
          <a:xfrm flipH="1" flipV="1">
            <a:off x="10389583" y="4315243"/>
            <a:ext cx="292959" cy="333946"/>
          </a:xfrm>
          <a:prstGeom prst="straightConnector1">
            <a:avLst/>
          </a:prstGeom>
          <a:ln w="25400" cap="flat" cmpd="sng" algn="ctr">
            <a:solidFill>
              <a:srgbClr val="00B05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36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BBE7A456-BCFB-B8EB-1841-95D72B8FCE0F}"/>
              </a:ext>
            </a:extLst>
          </p:cNvPr>
          <p:cNvPicPr/>
          <p:nvPr/>
        </p:nvPicPr>
        <p:blipFill rotWithShape="1">
          <a:blip r:embed="rId2">
            <a:alphaModFix amt="15000"/>
          </a:blip>
          <a:srcRect b="9471"/>
          <a:stretch/>
        </p:blipFill>
        <p:spPr bwMode="auto">
          <a:xfrm>
            <a:off x="-1" y="551036"/>
            <a:ext cx="12192000" cy="630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7C475BE-47E8-244E-0B03-68CFF91D9DF1}"/>
              </a:ext>
            </a:extLst>
          </p:cNvPr>
          <p:cNvSpPr txBox="1"/>
          <p:nvPr/>
        </p:nvSpPr>
        <p:spPr>
          <a:xfrm>
            <a:off x="172800" y="788400"/>
            <a:ext cx="6789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/>
              <a:t>Simulation results</a:t>
            </a:r>
            <a:endParaRPr lang="zh-CN" altLang="en-US" sz="2800" dirty="0"/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24F99134-C943-89F4-3A9E-A205A5259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374365"/>
              </p:ext>
            </p:extLst>
          </p:nvPr>
        </p:nvGraphicFramePr>
        <p:xfrm>
          <a:off x="1041399" y="1486403"/>
          <a:ext cx="9889068" cy="5005493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472267">
                  <a:extLst>
                    <a:ext uri="{9D8B030D-6E8A-4147-A177-3AD203B41FA5}">
                      <a16:colId xmlns:a16="http://schemas.microsoft.com/office/drawing/2014/main" val="322998793"/>
                    </a:ext>
                  </a:extLst>
                </a:gridCol>
                <a:gridCol w="2639161">
                  <a:extLst>
                    <a:ext uri="{9D8B030D-6E8A-4147-A177-3AD203B41FA5}">
                      <a16:colId xmlns:a16="http://schemas.microsoft.com/office/drawing/2014/main" val="2876779935"/>
                    </a:ext>
                  </a:extLst>
                </a:gridCol>
                <a:gridCol w="3609240">
                  <a:extLst>
                    <a:ext uri="{9D8B030D-6E8A-4147-A177-3AD203B41FA5}">
                      <a16:colId xmlns:a16="http://schemas.microsoft.com/office/drawing/2014/main" val="215560645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687077183"/>
                    </a:ext>
                  </a:extLst>
                </a:gridCol>
              </a:tblGrid>
              <a:tr h="49953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</a:rPr>
                        <a:t>Connection</a:t>
                      </a:r>
                      <a:endParaRPr lang="zh-CN" altLang="en-US" dirty="0">
                        <a:latin typeface="+mn-lt"/>
                      </a:endParaRPr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</a:rPr>
                        <a:t>Effect</a:t>
                      </a:r>
                      <a:endParaRPr lang="zh-CN" altLang="en-US" dirty="0">
                        <a:latin typeface="+mn-lt"/>
                      </a:endParaRPr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</a:rPr>
                        <a:t>Result (Spectral Impact)</a:t>
                      </a:r>
                      <a:endParaRPr lang="zh-CN" altLang="en-US" dirty="0">
                        <a:latin typeface="+mn-lt"/>
                      </a:endParaRPr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lt"/>
                        </a:rPr>
                        <a:t>Biotype</a:t>
                      </a:r>
                      <a:endParaRPr lang="zh-CN" altLang="en-US" dirty="0">
                        <a:latin typeface="+mn-lt"/>
                      </a:endParaRP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033353"/>
                  </a:ext>
                </a:extLst>
              </a:tr>
              <a:tr h="93980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</a:rPr>
                        <a:t>ii → ii (Self-Inhibition ↓)</a:t>
                      </a:r>
                      <a:endParaRPr lang="zh-CN" alt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</a:rPr>
                        <a:t>Reduced inhibition among inhibitory interneurons</a:t>
                      </a:r>
                      <a:endParaRPr lang="zh-CN" alt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+mn-lt"/>
                        </a:rPr>
                        <a:t>More </a:t>
                      </a:r>
                      <a:r>
                        <a:rPr lang="en-GB" altLang="zh-CN" b="1" dirty="0">
                          <a:latin typeface="+mn-lt"/>
                        </a:rPr>
                        <a:t>Theta and Alpha </a:t>
                      </a:r>
                      <a:r>
                        <a:rPr lang="en-US" altLang="zh-CN" b="1" dirty="0">
                          <a:latin typeface="+mn-lt"/>
                        </a:rPr>
                        <a:t>power</a:t>
                      </a:r>
                      <a:endParaRPr lang="zh-CN" alt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</a:rPr>
                        <a:t>Biotype 3</a:t>
                      </a:r>
                      <a:endParaRPr lang="zh-CN" altLang="en-US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900773"/>
                  </a:ext>
                </a:extLst>
              </a:tr>
              <a:tr h="803951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</a:rPr>
                        <a:t>ss → ii (Excitation ↓)</a:t>
                      </a:r>
                      <a:endParaRPr lang="zh-CN" alt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</a:rPr>
                        <a:t>Reduced excitation from spiny stellate cells to inhibitory interneurons</a:t>
                      </a:r>
                      <a:endParaRPr lang="zh-CN" alt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latin typeface="+mn-lt"/>
                        </a:rPr>
                        <a:t>More </a:t>
                      </a:r>
                      <a:r>
                        <a:rPr lang="en-GB" altLang="zh-CN" b="1" dirty="0">
                          <a:latin typeface="+mn-lt"/>
                        </a:rPr>
                        <a:t>Theta power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b="1" dirty="0">
                          <a:latin typeface="+mn-lt"/>
                        </a:rPr>
                        <a:t>Less Alpha </a:t>
                      </a:r>
                      <a:r>
                        <a:rPr lang="en-US" altLang="zh-CN" b="1" dirty="0">
                          <a:latin typeface="+mn-lt"/>
                        </a:rPr>
                        <a:t>power</a:t>
                      </a:r>
                      <a:endParaRPr lang="zh-CN" altLang="en-US" dirty="0">
                        <a:latin typeface="+mn-lt"/>
                      </a:endParaRPr>
                    </a:p>
                    <a:p>
                      <a:endParaRPr lang="zh-CN" alt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</a:rPr>
                        <a:t>Biotype 1</a:t>
                      </a:r>
                      <a:endParaRPr lang="zh-CN" altLang="en-US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02699"/>
                  </a:ext>
                </a:extLst>
              </a:tr>
              <a:tr h="803951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</a:rPr>
                        <a:t>ii → </a:t>
                      </a:r>
                      <a:r>
                        <a:rPr lang="en-US" altLang="zh-CN" dirty="0" err="1">
                          <a:latin typeface="+mn-lt"/>
                        </a:rPr>
                        <a:t>sp</a:t>
                      </a:r>
                      <a:r>
                        <a:rPr lang="en-US" altLang="zh-CN" dirty="0">
                          <a:latin typeface="+mn-lt"/>
                        </a:rPr>
                        <a:t> (Inhibition ↓)</a:t>
                      </a:r>
                      <a:endParaRPr lang="zh-CN" alt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</a:rPr>
                        <a:t>Reduced inhibition from inhibitory interneurons to superficial pyramidal cells</a:t>
                      </a:r>
                      <a:endParaRPr lang="zh-CN" alt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latin typeface="+mn-lt"/>
                        </a:rPr>
                        <a:t>More </a:t>
                      </a:r>
                      <a:r>
                        <a:rPr lang="en-GB" altLang="zh-CN" b="1" dirty="0">
                          <a:latin typeface="+mn-lt"/>
                        </a:rPr>
                        <a:t>Theta power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b="1" dirty="0">
                          <a:latin typeface="+mn-lt"/>
                        </a:rPr>
                        <a:t>Less Alpha </a:t>
                      </a:r>
                      <a:r>
                        <a:rPr lang="en-US" altLang="zh-CN" b="1" dirty="0">
                          <a:latin typeface="+mn-lt"/>
                        </a:rPr>
                        <a:t>power</a:t>
                      </a:r>
                      <a:endParaRPr lang="zh-CN" altLang="en-US" dirty="0">
                        <a:latin typeface="+mn-lt"/>
                      </a:endParaRPr>
                    </a:p>
                    <a:p>
                      <a:endParaRPr lang="zh-CN" alt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</a:rPr>
                        <a:t>Biotype 1</a:t>
                      </a:r>
                      <a:endParaRPr lang="zh-CN" altLang="en-US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293688"/>
                  </a:ext>
                </a:extLst>
              </a:tr>
              <a:tr h="803951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</a:rPr>
                        <a:t>s → </a:t>
                      </a:r>
                      <a:r>
                        <a:rPr lang="en-US" altLang="zh-CN" dirty="0" err="1">
                          <a:latin typeface="+mn-lt"/>
                        </a:rPr>
                        <a:t>sp</a:t>
                      </a:r>
                      <a:r>
                        <a:rPr lang="en-US" altLang="zh-CN" dirty="0">
                          <a:latin typeface="+mn-lt"/>
                        </a:rPr>
                        <a:t> (Excitation ↓)</a:t>
                      </a:r>
                      <a:endParaRPr lang="zh-CN" alt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</a:rPr>
                        <a:t>Reduced excitation from spiny stellate cells to superficial pyramidal cells</a:t>
                      </a:r>
                      <a:endParaRPr lang="zh-CN" alt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latin typeface="+mn-lt"/>
                        </a:rPr>
                        <a:t>More </a:t>
                      </a:r>
                      <a:r>
                        <a:rPr lang="en-GB" altLang="zh-CN" b="1" dirty="0">
                          <a:latin typeface="+mn-lt"/>
                        </a:rPr>
                        <a:t>Theta power </a:t>
                      </a:r>
                    </a:p>
                    <a:p>
                      <a:endParaRPr lang="zh-CN" alt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+mn-lt"/>
                        </a:rPr>
                        <a:t>Biotype 2, Biotype 3</a:t>
                      </a:r>
                      <a:endParaRPr lang="zh-CN" altLang="en-US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361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38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21CDC7A7-0C90-10DA-EEE3-D204EB4409C2}"/>
              </a:ext>
            </a:extLst>
          </p:cNvPr>
          <p:cNvPicPr/>
          <p:nvPr/>
        </p:nvPicPr>
        <p:blipFill rotWithShape="1">
          <a:blip r:embed="rId2">
            <a:alphaModFix amt="15000"/>
          </a:blip>
          <a:srcRect b="9471"/>
          <a:stretch/>
        </p:blipFill>
        <p:spPr bwMode="auto">
          <a:xfrm>
            <a:off x="-1" y="551036"/>
            <a:ext cx="12192000" cy="630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7C475BE-47E8-244E-0B03-68CFF91D9DF1}"/>
              </a:ext>
            </a:extLst>
          </p:cNvPr>
          <p:cNvSpPr txBox="1"/>
          <p:nvPr/>
        </p:nvSpPr>
        <p:spPr>
          <a:xfrm>
            <a:off x="172800" y="788400"/>
            <a:ext cx="6789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/>
              <a:t>Limitation and Improvements</a:t>
            </a:r>
            <a:endParaRPr lang="zh-CN" altLang="en-US" sz="2800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E141F12C-34BD-509C-5B2D-21D0B73E1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732665"/>
              </p:ext>
            </p:extLst>
          </p:nvPr>
        </p:nvGraphicFramePr>
        <p:xfrm>
          <a:off x="1347572" y="1702830"/>
          <a:ext cx="9496854" cy="4604134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4748427">
                  <a:extLst>
                    <a:ext uri="{9D8B030D-6E8A-4147-A177-3AD203B41FA5}">
                      <a16:colId xmlns:a16="http://schemas.microsoft.com/office/drawing/2014/main" val="2265730122"/>
                    </a:ext>
                  </a:extLst>
                </a:gridCol>
                <a:gridCol w="4748427">
                  <a:extLst>
                    <a:ext uri="{9D8B030D-6E8A-4147-A177-3AD203B41FA5}">
                      <a16:colId xmlns:a16="http://schemas.microsoft.com/office/drawing/2014/main" val="1328757658"/>
                    </a:ext>
                  </a:extLst>
                </a:gridCol>
              </a:tblGrid>
              <a:tr h="7889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+mn-lt"/>
                        </a:rPr>
                        <a:t>Limitation</a:t>
                      </a:r>
                      <a:endParaRPr lang="zh-CN" altLang="en-US" sz="2800" dirty="0">
                        <a:latin typeface="+mn-lt"/>
                      </a:endParaRPr>
                    </a:p>
                  </a:txBody>
                  <a:tcP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+mn-lt"/>
                        </a:rPr>
                        <a:t>Improvement</a:t>
                      </a:r>
                      <a:endParaRPr lang="zh-CN" altLang="en-US" sz="2800" dirty="0">
                        <a:latin typeface="+mn-lt"/>
                      </a:endParaRPr>
                    </a:p>
                  </a:txBody>
                  <a:tcPr>
                    <a:solidFill>
                      <a:srgbClr val="CC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622896"/>
                  </a:ext>
                </a:extLst>
              </a:tr>
              <a:tr h="9205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Limited Beta/Gamma Effects in Simulation</a:t>
                      </a:r>
                      <a:endParaRPr lang="zh-CN" altLang="en-US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Fine-tune parameters.</a:t>
                      </a:r>
                      <a:endParaRPr lang="zh-CN" altLang="en-US" sz="2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846189"/>
                  </a:ext>
                </a:extLst>
              </a:tr>
              <a:tr h="9648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DCM Based on Canonical Microcircuit</a:t>
                      </a:r>
                      <a:endParaRPr lang="zh-CN" altLang="en-US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Use alternative Models with different structure.</a:t>
                      </a:r>
                      <a:endParaRPr lang="zh-CN" altLang="en-US" sz="2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754558"/>
                  </a:ext>
                </a:extLst>
              </a:tr>
              <a:tr h="9648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Lack of Longitudinal Analysis</a:t>
                      </a:r>
                      <a:endParaRPr lang="zh-CN" altLang="en-US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Include longitudinal data and consider age effects.</a:t>
                      </a:r>
                      <a:endParaRPr lang="zh-CN" altLang="en-US" sz="2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685404"/>
                  </a:ext>
                </a:extLst>
              </a:tr>
              <a:tr h="9648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Manual Parameter Optimization</a:t>
                      </a:r>
                      <a:endParaRPr lang="zh-CN" altLang="en-US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Implement automatic parameter optimization techniques.</a:t>
                      </a:r>
                      <a:endParaRPr lang="zh-CN" altLang="en-US" sz="2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737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475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F4062CE-084F-5067-B16F-B780031B6AB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15000"/>
          </a:blip>
          <a:srcRect b="9471"/>
          <a:stretch/>
        </p:blipFill>
        <p:spPr bwMode="auto">
          <a:xfrm>
            <a:off x="-1" y="551036"/>
            <a:ext cx="12192000" cy="630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E54CA16-DD7B-7D47-52CB-7A5D434A0529}"/>
              </a:ext>
            </a:extLst>
          </p:cNvPr>
          <p:cNvSpPr txBox="1"/>
          <p:nvPr/>
        </p:nvSpPr>
        <p:spPr>
          <a:xfrm>
            <a:off x="3187701" y="3013502"/>
            <a:ext cx="5816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altLang="zh-CN" sz="4800" dirty="0"/>
              <a:t>Thanks for listening!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11663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F95E319-E31A-A8D0-415B-A8B82D46F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09" y="1280812"/>
            <a:ext cx="5704864" cy="20550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D37D63D-B0C3-665B-5E61-264BD0AF486A}"/>
              </a:ext>
            </a:extLst>
          </p:cNvPr>
          <p:cNvSpPr txBox="1"/>
          <p:nvPr/>
        </p:nvSpPr>
        <p:spPr>
          <a:xfrm>
            <a:off x="206409" y="711200"/>
            <a:ext cx="247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/>
              <a:t>Biotypes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3FC0686-2187-F108-1145-CC5156017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697" y="1080532"/>
            <a:ext cx="4098765" cy="335662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74E5AB4-409D-BF7B-3223-8B00EFEDE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80640"/>
            <a:ext cx="12192000" cy="199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36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0FC02C1-E26A-75FE-1DCD-64E9AC45C511}"/>
              </a:ext>
            </a:extLst>
          </p:cNvPr>
          <p:cNvPicPr/>
          <p:nvPr/>
        </p:nvPicPr>
        <p:blipFill rotWithShape="1">
          <a:blip r:embed="rId2">
            <a:alphaModFix amt="15000"/>
          </a:blip>
          <a:srcRect b="9471"/>
          <a:stretch/>
        </p:blipFill>
        <p:spPr bwMode="auto">
          <a:xfrm>
            <a:off x="-1" y="551036"/>
            <a:ext cx="12192000" cy="630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4170F69-1E6D-A05A-2041-776D58DE088D}"/>
              </a:ext>
            </a:extLst>
          </p:cNvPr>
          <p:cNvSpPr txBox="1"/>
          <p:nvPr/>
        </p:nvSpPr>
        <p:spPr bwMode="auto">
          <a:xfrm>
            <a:off x="-2" y="632861"/>
            <a:ext cx="3049931" cy="866471"/>
          </a:xfrm>
          <a:prstGeom prst="rect">
            <a:avLst/>
          </a:prstGeom>
          <a:noFill/>
          <a:ln>
            <a:noFill/>
          </a:ln>
        </p:spPr>
        <p:txBody>
          <a:bodyPr vert="horz" wrap="square" lIns="360000" tIns="180000" rIns="0" bIns="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zh-CN" altLang="en-US" sz="2800" dirty="0">
                <a:latin typeface="+mn-lt"/>
                <a:cs typeface="Arial" panose="020B0604020202020204" pitchFamily="34" charset="0"/>
              </a:rPr>
              <a:t>Psychosis</a:t>
            </a:r>
            <a:endParaRPr lang="en-US" altLang="zh-CN" sz="2800" b="1" i="0" kern="1200" baseline="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6A8E26F-B2EA-CAD9-D087-FD991EC93370}"/>
              </a:ext>
            </a:extLst>
          </p:cNvPr>
          <p:cNvSpPr txBox="1">
            <a:spLocks/>
          </p:cNvSpPr>
          <p:nvPr/>
        </p:nvSpPr>
        <p:spPr>
          <a:xfrm>
            <a:off x="491641" y="3426651"/>
            <a:ext cx="2829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Schizophrenia</a:t>
            </a:r>
            <a:endParaRPr lang="zh-CN" altLang="en-US" sz="32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75AABB-ED12-4AC2-FDE4-74E14327F063}"/>
              </a:ext>
            </a:extLst>
          </p:cNvPr>
          <p:cNvSpPr txBox="1">
            <a:spLocks/>
          </p:cNvSpPr>
          <p:nvPr/>
        </p:nvSpPr>
        <p:spPr>
          <a:xfrm>
            <a:off x="3803447" y="3426651"/>
            <a:ext cx="4585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Schizoaffective disorder</a:t>
            </a:r>
            <a:endParaRPr lang="zh-CN" altLang="en-US" sz="32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A9CFE05-7E50-9764-44E3-17248DB71112}"/>
              </a:ext>
            </a:extLst>
          </p:cNvPr>
          <p:cNvSpPr txBox="1">
            <a:spLocks/>
          </p:cNvSpPr>
          <p:nvPr/>
        </p:nvSpPr>
        <p:spPr>
          <a:xfrm>
            <a:off x="8870940" y="3433994"/>
            <a:ext cx="30408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Bipolar disorder</a:t>
            </a:r>
            <a:endParaRPr lang="zh-CN" altLang="en-US" sz="3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BCF7932-A39E-10AA-74B1-00D1FDC74D7F}"/>
              </a:ext>
            </a:extLst>
          </p:cNvPr>
          <p:cNvSpPr txBox="1">
            <a:spLocks/>
          </p:cNvSpPr>
          <p:nvPr/>
        </p:nvSpPr>
        <p:spPr>
          <a:xfrm>
            <a:off x="3757000" y="1544994"/>
            <a:ext cx="467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Spectrum of Symptoms</a:t>
            </a:r>
            <a:endParaRPr lang="zh-CN" altLang="en-US" sz="3200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DB7C847-5FD0-CC75-6626-4E58C0DAEB51}"/>
              </a:ext>
            </a:extLst>
          </p:cNvPr>
          <p:cNvSpPr>
            <a:spLocks/>
          </p:cNvSpPr>
          <p:nvPr/>
        </p:nvSpPr>
        <p:spPr>
          <a:xfrm>
            <a:off x="317882" y="2232826"/>
            <a:ext cx="11556232" cy="904420"/>
          </a:xfrm>
          <a:prstGeom prst="roundRect">
            <a:avLst/>
          </a:prstGeom>
          <a:gradFill>
            <a:gsLst>
              <a:gs pos="0">
                <a:srgbClr val="500777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E578786-0254-C2D5-1771-AB89CFD5CDA4}"/>
              </a:ext>
            </a:extLst>
          </p:cNvPr>
          <p:cNvSpPr txBox="1">
            <a:spLocks/>
          </p:cNvSpPr>
          <p:nvPr/>
        </p:nvSpPr>
        <p:spPr>
          <a:xfrm>
            <a:off x="624103" y="4102210"/>
            <a:ext cx="26969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b="1" i="0" dirty="0">
                <a:solidFill>
                  <a:srgbClr val="0D0D0D"/>
                </a:solidFill>
                <a:effectLst/>
                <a:latin typeface="+mn-lt"/>
              </a:rPr>
              <a:t>Persistent Psychosis:</a:t>
            </a:r>
            <a:r>
              <a:rPr lang="en-US" altLang="zh-CN" sz="1600" b="0" i="0" dirty="0">
                <a:solidFill>
                  <a:srgbClr val="0D0D0D"/>
                </a:solidFill>
                <a:effectLst/>
                <a:latin typeface="+mn-lt"/>
              </a:rPr>
              <a:t> Chronic hallucinations and delusions.</a:t>
            </a:r>
          </a:p>
          <a:p>
            <a:pPr algn="l"/>
            <a:endParaRPr lang="en-US" altLang="zh-CN" sz="1600" dirty="0">
              <a:solidFill>
                <a:srgbClr val="0D0D0D"/>
              </a:solidFill>
              <a:latin typeface="+mn-lt"/>
            </a:endParaRPr>
          </a:p>
          <a:p>
            <a:pPr algn="l"/>
            <a:r>
              <a:rPr lang="en-US" altLang="zh-CN" sz="1600" b="1" i="0" dirty="0">
                <a:solidFill>
                  <a:srgbClr val="0D0D0D"/>
                </a:solidFill>
                <a:effectLst/>
                <a:latin typeface="+mn-lt"/>
              </a:rPr>
              <a:t>Cognitive Decline:</a:t>
            </a:r>
            <a:r>
              <a:rPr lang="en-US" altLang="zh-CN" sz="1600" b="0" i="0" dirty="0">
                <a:solidFill>
                  <a:srgbClr val="0D0D0D"/>
                </a:solidFill>
                <a:effectLst/>
                <a:latin typeface="+mn-lt"/>
              </a:rPr>
              <a:t> Significant impairment in memory and focus.</a:t>
            </a:r>
            <a:endParaRPr lang="zh-CN" altLang="en-US" sz="1600" dirty="0">
              <a:latin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F75E0E8-8B73-8836-B4BA-210FBFDADB70}"/>
              </a:ext>
            </a:extLst>
          </p:cNvPr>
          <p:cNvSpPr txBox="1">
            <a:spLocks/>
          </p:cNvSpPr>
          <p:nvPr/>
        </p:nvSpPr>
        <p:spPr>
          <a:xfrm>
            <a:off x="3945160" y="4102210"/>
            <a:ext cx="42251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b="1" i="0" dirty="0">
                <a:solidFill>
                  <a:srgbClr val="0D0D0D"/>
                </a:solidFill>
                <a:effectLst/>
                <a:latin typeface="+mn-lt"/>
              </a:rPr>
              <a:t>Dual Symptomatology:</a:t>
            </a:r>
            <a:r>
              <a:rPr lang="en-US" altLang="zh-CN" sz="1600" b="0" i="0" dirty="0">
                <a:solidFill>
                  <a:srgbClr val="0D0D0D"/>
                </a:solidFill>
                <a:effectLst/>
                <a:latin typeface="+mn-lt"/>
              </a:rPr>
              <a:t> Combination of psychotic and mood disorder symptoms (</a:t>
            </a:r>
            <a:r>
              <a:rPr lang="en-US" altLang="zh-CN" sz="1600" dirty="0">
                <a:latin typeface="+mn-lt"/>
              </a:rPr>
              <a:t>Mania or depression</a:t>
            </a:r>
            <a:r>
              <a:rPr lang="en-US" altLang="zh-CN" sz="1600" b="0" i="0" dirty="0">
                <a:solidFill>
                  <a:srgbClr val="0D0D0D"/>
                </a:solidFill>
                <a:effectLst/>
                <a:latin typeface="+mn-lt"/>
              </a:rPr>
              <a:t>).</a:t>
            </a:r>
          </a:p>
          <a:p>
            <a:pPr algn="l"/>
            <a:endParaRPr lang="en-US" altLang="zh-CN" sz="1600" dirty="0">
              <a:solidFill>
                <a:srgbClr val="0D0D0D"/>
              </a:solidFill>
              <a:latin typeface="+mn-lt"/>
            </a:endParaRPr>
          </a:p>
          <a:p>
            <a:pPr algn="l"/>
            <a:r>
              <a:rPr lang="en-US" altLang="zh-CN" sz="1600" b="1" i="0" dirty="0">
                <a:solidFill>
                  <a:srgbClr val="0D0D0D"/>
                </a:solidFill>
                <a:effectLst/>
                <a:latin typeface="+mn-lt"/>
              </a:rPr>
              <a:t>Mood Episodes:</a:t>
            </a:r>
            <a:r>
              <a:rPr lang="en-US" altLang="zh-CN" sz="1600" b="0" i="0" dirty="0">
                <a:solidFill>
                  <a:srgbClr val="0D0D0D"/>
                </a:solidFill>
                <a:effectLst/>
                <a:latin typeface="+mn-lt"/>
              </a:rPr>
              <a:t> Periods of depression or mania that can affect functioning but are intertwined with psychotic symptoms.</a:t>
            </a:r>
            <a:endParaRPr lang="zh-CN" altLang="en-US" sz="1600" dirty="0">
              <a:latin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C4A7352-41F4-0408-BFA7-2AAE1633D180}"/>
              </a:ext>
            </a:extLst>
          </p:cNvPr>
          <p:cNvSpPr txBox="1">
            <a:spLocks/>
          </p:cNvSpPr>
          <p:nvPr/>
        </p:nvSpPr>
        <p:spPr>
          <a:xfrm>
            <a:off x="8870940" y="4102210"/>
            <a:ext cx="311739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b="1" i="0" dirty="0">
                <a:solidFill>
                  <a:srgbClr val="0D0D0D"/>
                </a:solidFill>
                <a:effectLst/>
                <a:latin typeface="+mn-lt"/>
              </a:rPr>
              <a:t>Episodic Mood Swings:</a:t>
            </a:r>
            <a:r>
              <a:rPr lang="en-US" altLang="zh-CN" sz="1600" b="0" i="0" dirty="0">
                <a:solidFill>
                  <a:srgbClr val="0D0D0D"/>
                </a:solidFill>
                <a:effectLst/>
                <a:latin typeface="+mn-lt"/>
              </a:rPr>
              <a:t> Intense emotional states ranging from manic to depressive.</a:t>
            </a:r>
          </a:p>
          <a:p>
            <a:pPr algn="l"/>
            <a:endParaRPr lang="en-US" altLang="zh-CN" sz="1600" dirty="0">
              <a:solidFill>
                <a:srgbClr val="0D0D0D"/>
              </a:solidFill>
              <a:latin typeface="+mn-lt"/>
            </a:endParaRPr>
          </a:p>
          <a:p>
            <a:pPr algn="l"/>
            <a:r>
              <a:rPr lang="en-US" altLang="zh-CN" sz="1600" b="1" i="0" dirty="0">
                <a:solidFill>
                  <a:srgbClr val="0D0D0D"/>
                </a:solidFill>
                <a:effectLst/>
                <a:latin typeface="+mn-lt"/>
              </a:rPr>
              <a:t>Cognitive Effects:</a:t>
            </a:r>
            <a:r>
              <a:rPr lang="en-US" altLang="zh-CN" sz="1600" b="0" i="0" dirty="0">
                <a:solidFill>
                  <a:srgbClr val="0D0D0D"/>
                </a:solidFill>
                <a:effectLst/>
                <a:latin typeface="+mn-lt"/>
              </a:rPr>
              <a:t> Occasional trouble with attention and executive function.</a:t>
            </a:r>
            <a:endParaRPr lang="zh-CN" alt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7309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BC565586-F2A2-6052-FA77-961B859BA646}"/>
              </a:ext>
            </a:extLst>
          </p:cNvPr>
          <p:cNvPicPr/>
          <p:nvPr/>
        </p:nvPicPr>
        <p:blipFill rotWithShape="1">
          <a:blip r:embed="rId2">
            <a:alphaModFix amt="15000"/>
          </a:blip>
          <a:srcRect b="9471"/>
          <a:stretch/>
        </p:blipFill>
        <p:spPr bwMode="auto">
          <a:xfrm>
            <a:off x="-1" y="551036"/>
            <a:ext cx="12192000" cy="630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4170F69-1E6D-A05A-2041-776D58DE088D}"/>
              </a:ext>
            </a:extLst>
          </p:cNvPr>
          <p:cNvSpPr txBox="1"/>
          <p:nvPr/>
        </p:nvSpPr>
        <p:spPr bwMode="auto">
          <a:xfrm>
            <a:off x="-2" y="632861"/>
            <a:ext cx="3246701" cy="866471"/>
          </a:xfrm>
          <a:prstGeom prst="rect">
            <a:avLst/>
          </a:prstGeom>
          <a:noFill/>
          <a:ln>
            <a:noFill/>
          </a:ln>
        </p:spPr>
        <p:txBody>
          <a:bodyPr vert="horz" wrap="square" lIns="360000" tIns="180000" rIns="0" bIns="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zh-CN" altLang="en-US" sz="2800" dirty="0">
                <a:latin typeface="+mj-lt"/>
                <a:cs typeface="Arial" panose="020B0604020202020204" pitchFamily="34" charset="0"/>
              </a:rPr>
              <a:t>Psychosis</a:t>
            </a:r>
            <a:endParaRPr lang="en-US" altLang="zh-CN" sz="2800" b="1" i="0" kern="1200" baseline="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32EE720-027A-0F61-5473-D889D16C8BFE}"/>
              </a:ext>
            </a:extLst>
          </p:cNvPr>
          <p:cNvSpPr txBox="1"/>
          <p:nvPr/>
        </p:nvSpPr>
        <p:spPr bwMode="auto">
          <a:xfrm>
            <a:off x="257505" y="1581157"/>
            <a:ext cx="5400000" cy="3559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285750" indent="-285750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GB" altLang="zh-CN" sz="1900" b="1" dirty="0">
                <a:solidFill>
                  <a:srgbClr val="000000"/>
                </a:solidFill>
                <a:latin typeface="+mn-lt"/>
              </a:rPr>
              <a:t>Subtypes based on Biomarkers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5FF2304-6EFF-8BCA-2750-FB3CDB9F8434}"/>
              </a:ext>
            </a:extLst>
          </p:cNvPr>
          <p:cNvSpPr txBox="1"/>
          <p:nvPr/>
        </p:nvSpPr>
        <p:spPr>
          <a:xfrm>
            <a:off x="6329067" y="6501631"/>
            <a:ext cx="61571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dirty="0" err="1">
                <a:effectLst/>
              </a:rPr>
              <a:t>Clementz</a:t>
            </a:r>
            <a:r>
              <a:rPr lang="en-US" altLang="zh-CN" sz="800" dirty="0">
                <a:effectLst/>
              </a:rPr>
              <a:t>, B.A. </a:t>
            </a:r>
            <a:r>
              <a:rPr lang="en-US" altLang="zh-CN" sz="800" i="1" dirty="0">
                <a:effectLst/>
              </a:rPr>
              <a:t>et al.</a:t>
            </a:r>
            <a:r>
              <a:rPr lang="en-US" altLang="zh-CN" sz="800" dirty="0">
                <a:effectLst/>
              </a:rPr>
              <a:t> (2016) ‘Identification of distinct psychosis biotypes using brain-based biomarkers’, </a:t>
            </a:r>
            <a:r>
              <a:rPr lang="en-US" altLang="zh-CN" sz="800" i="1" dirty="0">
                <a:effectLst/>
              </a:rPr>
              <a:t>American Journal of Psychiatry</a:t>
            </a:r>
            <a:r>
              <a:rPr lang="en-US" altLang="zh-CN" sz="800" dirty="0">
                <a:effectLst/>
              </a:rPr>
              <a:t>, 173(4), pp. 373–384. doi:10.1176/appi.ajp.2015.14091200. 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B8CD2F1-DCC5-DF2B-40F5-DB1F53D9F89C}"/>
              </a:ext>
            </a:extLst>
          </p:cNvPr>
          <p:cNvSpPr/>
          <p:nvPr/>
        </p:nvSpPr>
        <p:spPr>
          <a:xfrm>
            <a:off x="7201349" y="2041200"/>
            <a:ext cx="2106369" cy="637674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dirty="0">
                <a:solidFill>
                  <a:schemeClr val="tx1"/>
                </a:solidFill>
              </a:rPr>
              <a:t>Cognitive Control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3E598AE7-B7F4-2991-9157-D1A481CE765F}"/>
              </a:ext>
            </a:extLst>
          </p:cNvPr>
          <p:cNvSpPr/>
          <p:nvPr/>
        </p:nvSpPr>
        <p:spPr>
          <a:xfrm>
            <a:off x="8254533" y="3715200"/>
            <a:ext cx="2106369" cy="637674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Event-Related Potential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2BD2C07-3EF7-26BD-76E9-F59FC2EC68BA}"/>
              </a:ext>
            </a:extLst>
          </p:cNvPr>
          <p:cNvSpPr/>
          <p:nvPr/>
        </p:nvSpPr>
        <p:spPr>
          <a:xfrm>
            <a:off x="5220616" y="5456155"/>
            <a:ext cx="2106369" cy="637674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7F3CD06-6216-E7BB-1C07-11CE3474470A}"/>
              </a:ext>
            </a:extLst>
          </p:cNvPr>
          <p:cNvSpPr/>
          <p:nvPr/>
        </p:nvSpPr>
        <p:spPr>
          <a:xfrm>
            <a:off x="3052881" y="2041971"/>
            <a:ext cx="2106369" cy="637674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Mismatch Negativity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BB76B148-1EEA-E1AF-67A3-9865F532FCEC}"/>
              </a:ext>
            </a:extLst>
          </p:cNvPr>
          <p:cNvSpPr/>
          <p:nvPr/>
        </p:nvSpPr>
        <p:spPr>
          <a:xfrm>
            <a:off x="2139879" y="3713652"/>
            <a:ext cx="2106369" cy="637674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EEG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6DAC426-27C6-6C30-B805-887EDCD2A728}"/>
              </a:ext>
            </a:extLst>
          </p:cNvPr>
          <p:cNvSpPr/>
          <p:nvPr/>
        </p:nvSpPr>
        <p:spPr>
          <a:xfrm>
            <a:off x="5175418" y="3102851"/>
            <a:ext cx="2149944" cy="1724780"/>
          </a:xfrm>
          <a:prstGeom prst="roundRect">
            <a:avLst/>
          </a:prstGeom>
          <a:solidFill>
            <a:srgbClr val="CC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dirty="0">
                <a:solidFill>
                  <a:schemeClr val="tx1"/>
                </a:solidFill>
              </a:rPr>
              <a:t>Biotype 1</a:t>
            </a:r>
          </a:p>
          <a:p>
            <a:pPr algn="ctr"/>
            <a:r>
              <a:rPr lang="en-GB" altLang="zh-CN" dirty="0">
                <a:solidFill>
                  <a:schemeClr val="tx1"/>
                </a:solidFill>
              </a:rPr>
              <a:t>Biotype 2</a:t>
            </a:r>
          </a:p>
          <a:p>
            <a:pPr algn="ctr"/>
            <a:r>
              <a:rPr lang="en-GB" altLang="zh-CN" dirty="0">
                <a:solidFill>
                  <a:schemeClr val="tx1"/>
                </a:solidFill>
              </a:rPr>
              <a:t>Biotype 3</a:t>
            </a:r>
          </a:p>
          <a:p>
            <a:pPr algn="ctr"/>
            <a:endParaRPr lang="en-GB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sz="1800" dirty="0" err="1">
                <a:solidFill>
                  <a:schemeClr val="tx1"/>
                </a:solidFill>
                <a:effectLst/>
              </a:rPr>
              <a:t>Clementz</a:t>
            </a:r>
            <a:r>
              <a:rPr lang="en-US" altLang="zh-CN" sz="1800" dirty="0">
                <a:solidFill>
                  <a:schemeClr val="tx1"/>
                </a:solidFill>
                <a:effectLst/>
              </a:rPr>
              <a:t>, </a:t>
            </a:r>
            <a:r>
              <a:rPr lang="en-US" altLang="zh-CN" sz="1800" i="1" dirty="0">
                <a:solidFill>
                  <a:schemeClr val="tx1"/>
                </a:solidFill>
                <a:effectLst/>
              </a:rPr>
              <a:t>et al.</a:t>
            </a:r>
            <a:r>
              <a:rPr lang="en-US" altLang="zh-CN" sz="1800" dirty="0">
                <a:solidFill>
                  <a:schemeClr val="tx1"/>
                </a:solidFill>
                <a:effectLst/>
              </a:rPr>
              <a:t> (2016)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3046CCE9-06B8-B771-4009-40E74EC2589E}"/>
              </a:ext>
            </a:extLst>
          </p:cNvPr>
          <p:cNvSpPr/>
          <p:nvPr/>
        </p:nvSpPr>
        <p:spPr>
          <a:xfrm>
            <a:off x="4445731" y="3889331"/>
            <a:ext cx="457200" cy="2890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F3508094-F69F-2FDC-73B9-74CD3C06D678}"/>
              </a:ext>
            </a:extLst>
          </p:cNvPr>
          <p:cNvSpPr/>
          <p:nvPr/>
        </p:nvSpPr>
        <p:spPr>
          <a:xfrm rot="10800000">
            <a:off x="7463232" y="3889331"/>
            <a:ext cx="457200" cy="2890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AF55536D-B077-1EC9-949C-290C84DC9375}"/>
              </a:ext>
            </a:extLst>
          </p:cNvPr>
          <p:cNvSpPr/>
          <p:nvPr/>
        </p:nvSpPr>
        <p:spPr>
          <a:xfrm rot="16200000">
            <a:off x="6045201" y="4967732"/>
            <a:ext cx="457200" cy="2890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C5B9A582-FAB0-7B61-05F4-14BA35433892}"/>
              </a:ext>
            </a:extLst>
          </p:cNvPr>
          <p:cNvSpPr/>
          <p:nvPr/>
        </p:nvSpPr>
        <p:spPr>
          <a:xfrm rot="8047479">
            <a:off x="6678521" y="2691314"/>
            <a:ext cx="457200" cy="2890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C27F0CEC-3281-79AD-D7C3-E54301C6E680}"/>
              </a:ext>
            </a:extLst>
          </p:cNvPr>
          <p:cNvSpPr/>
          <p:nvPr/>
        </p:nvSpPr>
        <p:spPr>
          <a:xfrm rot="2653762">
            <a:off x="5228695" y="2680857"/>
            <a:ext cx="457200" cy="2890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630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CEAE713-168F-A743-5555-9ADE51931462}"/>
              </a:ext>
            </a:extLst>
          </p:cNvPr>
          <p:cNvPicPr/>
          <p:nvPr/>
        </p:nvPicPr>
        <p:blipFill rotWithShape="1">
          <a:blip r:embed="rId2">
            <a:alphaModFix amt="15000"/>
          </a:blip>
          <a:srcRect b="9471"/>
          <a:stretch/>
        </p:blipFill>
        <p:spPr bwMode="auto">
          <a:xfrm>
            <a:off x="0" y="551036"/>
            <a:ext cx="12192000" cy="630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7C475BE-47E8-244E-0B03-68CFF91D9DF1}"/>
              </a:ext>
            </a:extLst>
          </p:cNvPr>
          <p:cNvSpPr txBox="1"/>
          <p:nvPr/>
        </p:nvSpPr>
        <p:spPr>
          <a:xfrm>
            <a:off x="415255" y="1672721"/>
            <a:ext cx="5680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/>
              <a:t>Hypothesis</a:t>
            </a:r>
            <a:r>
              <a:rPr lang="it-IT" altLang="zh-CN" sz="2800" dirty="0"/>
              <a:t> in Psychosis</a:t>
            </a:r>
            <a:endParaRPr lang="zh-CN" altLang="en-US" sz="2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7BA9B80-6067-B82B-3019-CF41E485D0B1}"/>
              </a:ext>
            </a:extLst>
          </p:cNvPr>
          <p:cNvSpPr txBox="1"/>
          <p:nvPr/>
        </p:nvSpPr>
        <p:spPr>
          <a:xfrm>
            <a:off x="415255" y="2712783"/>
            <a:ext cx="52096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E/I Imbalance Hypothesis</a:t>
            </a:r>
            <a:r>
              <a:rPr lang="en-US" altLang="zh-CN" dirty="0"/>
              <a:t>:</a:t>
            </a:r>
          </a:p>
          <a:p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Imbalance between excitatory and inhibitory signals in the brain.”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Disruptions in this balance can lead to abnormal neural circuit function, contributing to psychotic symptoms.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655B37C-3BD1-8AC9-9D57-C52A56C8BCCC}"/>
              </a:ext>
            </a:extLst>
          </p:cNvPr>
          <p:cNvSpPr txBox="1"/>
          <p:nvPr/>
        </p:nvSpPr>
        <p:spPr bwMode="auto">
          <a:xfrm>
            <a:off x="6040201" y="1619483"/>
            <a:ext cx="3246701" cy="866471"/>
          </a:xfrm>
          <a:prstGeom prst="rect">
            <a:avLst/>
          </a:prstGeom>
          <a:noFill/>
          <a:ln>
            <a:noFill/>
          </a:ln>
        </p:spPr>
        <p:txBody>
          <a:bodyPr vert="horz" wrap="square" lIns="360000" tIns="180000" rIns="0" bIns="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GB" altLang="zh-CN" sz="2800" i="0" kern="1200" baseline="0" dirty="0">
                <a:solidFill>
                  <a:srgbClr val="000000"/>
                </a:solidFill>
                <a:latin typeface="+mj-lt"/>
                <a:ea typeface="+mj-ea"/>
                <a:cs typeface="Arial" panose="020B0604020202020204" pitchFamily="34" charset="0"/>
              </a:rPr>
              <a:t>Aim</a:t>
            </a:r>
            <a:endParaRPr lang="en-US" altLang="zh-CN" sz="2800" i="0" kern="1200" baseline="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73D247B-A010-E961-30A3-88588F02D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0614" y="2588597"/>
            <a:ext cx="4825331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Tx/>
              <a:buChar char="•"/>
              <a:defRPr/>
            </a:pPr>
            <a:r>
              <a:rPr kumimoji="0" lang="zh-CN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Understand the biotype-specific brain activity patterns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through various EEG analyses,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Explore the potential role of microcircuit connections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in explaining observed EEG differences across biotypes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altLang="zh-CN" b="1" dirty="0"/>
              <a:t>Examine how changes in neural circuits</a:t>
            </a:r>
            <a:r>
              <a:rPr lang="en-US" altLang="zh-CN" dirty="0"/>
              <a:t> contribute to the Excitation/Inhibition (E/I) Imbalance and psychosis.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52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F5DF5B6-2452-D985-E869-840235A64932}"/>
              </a:ext>
            </a:extLst>
          </p:cNvPr>
          <p:cNvPicPr/>
          <p:nvPr/>
        </p:nvPicPr>
        <p:blipFill rotWithShape="1">
          <a:blip r:embed="rId2">
            <a:alphaModFix amt="15000"/>
          </a:blip>
          <a:srcRect b="9471"/>
          <a:stretch/>
        </p:blipFill>
        <p:spPr bwMode="auto">
          <a:xfrm>
            <a:off x="-1" y="551036"/>
            <a:ext cx="12192000" cy="630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4DEBC0E-BEE8-2309-DF5E-6B8C42502A5B}"/>
              </a:ext>
            </a:extLst>
          </p:cNvPr>
          <p:cNvSpPr txBox="1"/>
          <p:nvPr/>
        </p:nvSpPr>
        <p:spPr>
          <a:xfrm>
            <a:off x="173620" y="787078"/>
            <a:ext cx="6418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altLang="zh-CN" sz="2800" dirty="0">
                <a:latin typeface="+mj-lt"/>
              </a:rPr>
              <a:t>Data Availability</a:t>
            </a:r>
            <a:endParaRPr lang="zh-CN" altLang="en-US" sz="2800" dirty="0">
              <a:latin typeface="+mj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5A78550-DD9F-2042-CF29-123EF9936BF1}"/>
              </a:ext>
            </a:extLst>
          </p:cNvPr>
          <p:cNvSpPr txBox="1"/>
          <p:nvPr/>
        </p:nvSpPr>
        <p:spPr>
          <a:xfrm>
            <a:off x="173620" y="1724628"/>
            <a:ext cx="6215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/>
              <a:t>B-SNIP Resting-state EEG</a:t>
            </a:r>
          </a:p>
          <a:p>
            <a:r>
              <a:rPr lang="en-GB" altLang="zh-CN" dirty="0"/>
              <a:t>(</a:t>
            </a:r>
            <a:r>
              <a:rPr lang="en-US" altLang="zh-CN" b="0" i="0" dirty="0">
                <a:solidFill>
                  <a:srgbClr val="D6B428"/>
                </a:solidFill>
                <a:effectLst/>
                <a:latin typeface="Cabin"/>
              </a:rPr>
              <a:t>B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Cabin"/>
              </a:rPr>
              <a:t>ipolar – </a:t>
            </a:r>
            <a:r>
              <a:rPr lang="en-US" altLang="zh-CN" b="0" i="0" dirty="0">
                <a:solidFill>
                  <a:srgbClr val="D6B428"/>
                </a:solidFill>
                <a:effectLst/>
                <a:latin typeface="Cabin"/>
              </a:rPr>
              <a:t>S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Cabin"/>
              </a:rPr>
              <a:t>chizophrenia </a:t>
            </a:r>
            <a:r>
              <a:rPr lang="en-US" altLang="zh-CN" b="0" i="0" dirty="0">
                <a:solidFill>
                  <a:srgbClr val="D6B428"/>
                </a:solidFill>
                <a:effectLst/>
                <a:latin typeface="Cabin"/>
              </a:rPr>
              <a:t>N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Cabin"/>
              </a:rPr>
              <a:t>etwork on </a:t>
            </a:r>
            <a:r>
              <a:rPr lang="en-US" altLang="zh-CN" b="0" i="0" dirty="0">
                <a:solidFill>
                  <a:srgbClr val="D6B428"/>
                </a:solidFill>
                <a:effectLst/>
                <a:latin typeface="Cabin"/>
              </a:rPr>
              <a:t>I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Cabin"/>
              </a:rPr>
              <a:t>ntermediate </a:t>
            </a:r>
            <a:r>
              <a:rPr lang="en-US" altLang="zh-CN" b="0" i="0" dirty="0">
                <a:solidFill>
                  <a:srgbClr val="D6B428"/>
                </a:solidFill>
                <a:effectLst/>
                <a:latin typeface="Cabin"/>
              </a:rPr>
              <a:t>P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Cabin"/>
              </a:rPr>
              <a:t>henotypes</a:t>
            </a:r>
            <a:r>
              <a:rPr lang="en-GB" altLang="zh-CN" dirty="0"/>
              <a:t>)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4B9F277-2A99-4090-CBCA-DBADB132C8F9}"/>
              </a:ext>
            </a:extLst>
          </p:cNvPr>
          <p:cNvSpPr txBox="1"/>
          <p:nvPr/>
        </p:nvSpPr>
        <p:spPr>
          <a:xfrm>
            <a:off x="2679535" y="4241863"/>
            <a:ext cx="1435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altLang="zh-CN" dirty="0"/>
              <a:t>Participants</a:t>
            </a:r>
            <a:endParaRPr lang="zh-CN" altLang="en-US" dirty="0"/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286A6230-5571-9F80-27D2-0B5827F2555F}"/>
              </a:ext>
            </a:extLst>
          </p:cNvPr>
          <p:cNvSpPr/>
          <p:nvPr/>
        </p:nvSpPr>
        <p:spPr>
          <a:xfrm>
            <a:off x="4190031" y="2852905"/>
            <a:ext cx="208344" cy="3179358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highlight>
                <a:srgbClr val="181817"/>
              </a:highlight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41DBA15-1E15-1AD5-B1EE-CC094096906E}"/>
              </a:ext>
            </a:extLst>
          </p:cNvPr>
          <p:cNvSpPr txBox="1"/>
          <p:nvPr/>
        </p:nvSpPr>
        <p:spPr>
          <a:xfrm>
            <a:off x="4519909" y="2598516"/>
            <a:ext cx="2158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dirty="0"/>
              <a:t>Healthy Control</a:t>
            </a:r>
          </a:p>
          <a:p>
            <a:pPr algn="ctr"/>
            <a:r>
              <a:rPr lang="en-GB" altLang="zh-CN" dirty="0"/>
              <a:t>(n = 236)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77E445E-A7B9-56A3-A6C7-5FFE482ACA23}"/>
              </a:ext>
            </a:extLst>
          </p:cNvPr>
          <p:cNvSpPr txBox="1"/>
          <p:nvPr/>
        </p:nvSpPr>
        <p:spPr>
          <a:xfrm>
            <a:off x="4681954" y="4257917"/>
            <a:ext cx="1834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dirty="0"/>
              <a:t>Patients</a:t>
            </a:r>
          </a:p>
          <a:p>
            <a:pPr algn="ctr"/>
            <a:r>
              <a:rPr lang="en-GB" altLang="zh-CN" dirty="0"/>
              <a:t>(n = 484)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EC5AECA-82E1-0208-C64D-9F2DBD4C0629}"/>
              </a:ext>
            </a:extLst>
          </p:cNvPr>
          <p:cNvSpPr txBox="1"/>
          <p:nvPr/>
        </p:nvSpPr>
        <p:spPr>
          <a:xfrm>
            <a:off x="4681954" y="5847597"/>
            <a:ext cx="1834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dirty="0"/>
              <a:t>Relatives</a:t>
            </a:r>
          </a:p>
          <a:p>
            <a:pPr algn="ctr"/>
            <a:r>
              <a:rPr lang="en-GB" altLang="zh-CN" dirty="0"/>
              <a:t>(n = 538)</a:t>
            </a:r>
            <a:endParaRPr lang="zh-CN" altLang="en-US" dirty="0"/>
          </a:p>
        </p:txBody>
      </p:sp>
      <p:sp>
        <p:nvSpPr>
          <p:cNvPr id="14" name="左大括号 13">
            <a:extLst>
              <a:ext uri="{FF2B5EF4-FFF2-40B4-BE49-F238E27FC236}">
                <a16:creationId xmlns:a16="http://schemas.microsoft.com/office/drawing/2014/main" id="{708DB5A3-7ED4-7340-09DF-B01BFA8EC038}"/>
              </a:ext>
            </a:extLst>
          </p:cNvPr>
          <p:cNvSpPr/>
          <p:nvPr/>
        </p:nvSpPr>
        <p:spPr>
          <a:xfrm>
            <a:off x="6381829" y="3471570"/>
            <a:ext cx="590309" cy="1971389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9863623-1769-4F32-F720-FA71A50C7236}"/>
              </a:ext>
            </a:extLst>
          </p:cNvPr>
          <p:cNvSpPr txBox="1"/>
          <p:nvPr/>
        </p:nvSpPr>
        <p:spPr>
          <a:xfrm>
            <a:off x="7141901" y="3077013"/>
            <a:ext cx="14236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dirty="0"/>
              <a:t>Biotype 1</a:t>
            </a:r>
          </a:p>
          <a:p>
            <a:pPr algn="ctr"/>
            <a:r>
              <a:rPr lang="en-GB" altLang="zh-CN" dirty="0"/>
              <a:t>(n = 167)</a:t>
            </a:r>
          </a:p>
          <a:p>
            <a:pPr algn="ctr"/>
            <a:endParaRPr lang="en-GB" altLang="zh-CN" dirty="0"/>
          </a:p>
          <a:p>
            <a:pPr algn="ctr"/>
            <a:endParaRPr lang="en-GB" altLang="zh-CN" dirty="0"/>
          </a:p>
          <a:p>
            <a:pPr algn="ctr"/>
            <a:r>
              <a:rPr lang="en-GB" altLang="zh-CN" dirty="0"/>
              <a:t>Biotype 2</a:t>
            </a:r>
          </a:p>
          <a:p>
            <a:pPr algn="ctr"/>
            <a:r>
              <a:rPr lang="en-GB" altLang="zh-CN" dirty="0"/>
              <a:t>(n = 135)</a:t>
            </a:r>
          </a:p>
          <a:p>
            <a:pPr algn="ctr"/>
            <a:endParaRPr lang="en-GB" altLang="zh-CN" dirty="0"/>
          </a:p>
          <a:p>
            <a:pPr algn="ctr"/>
            <a:endParaRPr lang="en-GB" altLang="zh-CN" dirty="0"/>
          </a:p>
          <a:p>
            <a:pPr algn="ctr"/>
            <a:r>
              <a:rPr lang="en-GB" altLang="zh-CN" dirty="0"/>
              <a:t>Biotype 3</a:t>
            </a:r>
          </a:p>
          <a:p>
            <a:pPr algn="ctr"/>
            <a:r>
              <a:rPr lang="en-GB" altLang="zh-CN" dirty="0"/>
              <a:t>(n = 131)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03A6C9-B701-C940-03EA-8A920E7FA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897" y="1897756"/>
            <a:ext cx="553290" cy="52322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0686598-B05F-993C-9C47-2258F300336E}"/>
              </a:ext>
            </a:extLst>
          </p:cNvPr>
          <p:cNvSpPr txBox="1"/>
          <p:nvPr/>
        </p:nvSpPr>
        <p:spPr>
          <a:xfrm>
            <a:off x="7572375" y="6642556"/>
            <a:ext cx="609700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i="1" dirty="0">
                <a:effectLst/>
              </a:rPr>
              <a:t>About B-snip – B-snip</a:t>
            </a:r>
            <a:r>
              <a:rPr lang="en-US" altLang="zh-CN" sz="800" dirty="0">
                <a:effectLst/>
              </a:rPr>
              <a:t>. Available at: http://b-snip.org/about-b-snip/ (Accessed: 06 September 2024). </a:t>
            </a:r>
          </a:p>
        </p:txBody>
      </p:sp>
    </p:spTree>
    <p:extLst>
      <p:ext uri="{BB962C8B-B14F-4D97-AF65-F5344CB8AC3E}">
        <p14:creationId xmlns:p14="http://schemas.microsoft.com/office/powerpoint/2010/main" val="291342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2">
            <a:extLst>
              <a:ext uri="{FF2B5EF4-FFF2-40B4-BE49-F238E27FC236}">
                <a16:creationId xmlns:a16="http://schemas.microsoft.com/office/drawing/2014/main" id="{FD03670F-9D6F-B420-40BE-72766247E191}"/>
              </a:ext>
            </a:extLst>
          </p:cNvPr>
          <p:cNvPicPr/>
          <p:nvPr/>
        </p:nvPicPr>
        <p:blipFill rotWithShape="1">
          <a:blip r:embed="rId2">
            <a:alphaModFix amt="15000"/>
          </a:blip>
          <a:srcRect b="9471"/>
          <a:stretch/>
        </p:blipFill>
        <p:spPr bwMode="auto">
          <a:xfrm>
            <a:off x="-1" y="551036"/>
            <a:ext cx="12192000" cy="630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4DEBC0E-BEE8-2309-DF5E-6B8C42502A5B}"/>
              </a:ext>
            </a:extLst>
          </p:cNvPr>
          <p:cNvSpPr txBox="1"/>
          <p:nvPr/>
        </p:nvSpPr>
        <p:spPr>
          <a:xfrm>
            <a:off x="173620" y="787078"/>
            <a:ext cx="6418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>
                <a:latin typeface="+mj-lt"/>
              </a:rPr>
              <a:t>Methods</a:t>
            </a:r>
            <a:endParaRPr lang="zh-CN" altLang="en-US" sz="2800" dirty="0">
              <a:latin typeface="+mj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7A37BD-F5D1-4975-275A-56B1FA048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034" y="2231949"/>
            <a:ext cx="2116667" cy="129594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39F2EF1-2AEB-01DE-9F20-22FB890988B5}"/>
              </a:ext>
            </a:extLst>
          </p:cNvPr>
          <p:cNvSpPr txBox="1"/>
          <p:nvPr/>
        </p:nvSpPr>
        <p:spPr>
          <a:xfrm>
            <a:off x="4639733" y="1551821"/>
            <a:ext cx="2429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altLang="zh-CN" dirty="0"/>
              <a:t>Topographic mapping</a:t>
            </a:r>
            <a:endParaRPr lang="zh-CN" altLang="en-US" dirty="0"/>
          </a:p>
        </p:txBody>
      </p:sp>
      <p:pic>
        <p:nvPicPr>
          <p:cNvPr id="18" name="图片 17" descr="图示&#10;&#10;描述已自动生成">
            <a:extLst>
              <a:ext uri="{FF2B5EF4-FFF2-40B4-BE49-F238E27FC236}">
                <a16:creationId xmlns:a16="http://schemas.microsoft.com/office/drawing/2014/main" id="{F5B890FC-B95E-7CDF-1D08-877F118764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5057" t="-6364" r="-3607" b="-5427"/>
          <a:stretch/>
        </p:blipFill>
        <p:spPr>
          <a:xfrm>
            <a:off x="4834467" y="2007858"/>
            <a:ext cx="2040466" cy="174413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187B36CA-5200-48D1-50B5-AEFE89CAFCB5}"/>
              </a:ext>
            </a:extLst>
          </p:cNvPr>
          <p:cNvSpPr txBox="1"/>
          <p:nvPr/>
        </p:nvSpPr>
        <p:spPr>
          <a:xfrm>
            <a:off x="973667" y="1546377"/>
            <a:ext cx="2937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altLang="zh-CN" dirty="0"/>
              <a:t>Power Spectrum Analysis</a:t>
            </a:r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A5EEC22B-FDAE-8153-53E4-F335042A0A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8526" t="-8352" r="-6370" b="-9376"/>
          <a:stretch/>
        </p:blipFill>
        <p:spPr>
          <a:xfrm>
            <a:off x="8326699" y="2012146"/>
            <a:ext cx="1899055" cy="173984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E6254889-AF85-F34C-47C7-BC9F33EE7454}"/>
              </a:ext>
            </a:extLst>
          </p:cNvPr>
          <p:cNvSpPr txBox="1"/>
          <p:nvPr/>
        </p:nvSpPr>
        <p:spPr>
          <a:xfrm>
            <a:off x="8023655" y="1546377"/>
            <a:ext cx="2505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altLang="zh-CN" dirty="0"/>
              <a:t>Source Reconstruction</a:t>
            </a:r>
            <a:endParaRPr lang="zh-CN" altLang="en-US" dirty="0"/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07AD5727-8D6C-2909-D3A9-79213F232F23}"/>
              </a:ext>
            </a:extLst>
          </p:cNvPr>
          <p:cNvSpPr/>
          <p:nvPr/>
        </p:nvSpPr>
        <p:spPr>
          <a:xfrm>
            <a:off x="3755235" y="2695257"/>
            <a:ext cx="685800" cy="369332"/>
          </a:xfrm>
          <a:prstGeom prst="rightArrow">
            <a:avLst/>
          </a:prstGeom>
          <a:solidFill>
            <a:srgbClr val="CC99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4D9F02A3-91BA-3EC1-C8D6-DA6CBEB157E3}"/>
              </a:ext>
            </a:extLst>
          </p:cNvPr>
          <p:cNvSpPr/>
          <p:nvPr/>
        </p:nvSpPr>
        <p:spPr>
          <a:xfrm>
            <a:off x="7270616" y="2695257"/>
            <a:ext cx="685800" cy="369332"/>
          </a:xfrm>
          <a:prstGeom prst="rightArrow">
            <a:avLst/>
          </a:prstGeom>
          <a:solidFill>
            <a:srgbClr val="CC99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C78E0A3B-A363-9813-1C8B-8B8C02FBE6B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3577" t="9410" r="9720" b="8329"/>
          <a:stretch/>
        </p:blipFill>
        <p:spPr>
          <a:xfrm>
            <a:off x="3377829" y="4912857"/>
            <a:ext cx="1456637" cy="15203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EC70C549-3A58-BAD3-A269-2124C2687867}"/>
                  </a:ext>
                </a:extLst>
              </p14:cNvPr>
              <p14:cNvContentPartPr/>
              <p14:nvPr/>
            </p14:nvContentPartPr>
            <p14:xfrm>
              <a:off x="9666540" y="4968313"/>
              <a:ext cx="351000" cy="235440"/>
            </p14:xfrm>
          </p:contentPart>
        </mc:Choice>
        <mc:Fallback xmlns=""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EC70C549-3A58-BAD3-A269-2124C268786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03540" y="4905673"/>
                <a:ext cx="47664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BA367C9E-71A0-E057-89A7-C76AE2C0F273}"/>
                  </a:ext>
                </a:extLst>
              </p14:cNvPr>
              <p14:cNvContentPartPr/>
              <p14:nvPr/>
            </p14:nvContentPartPr>
            <p14:xfrm>
              <a:off x="8731145" y="6206915"/>
              <a:ext cx="360" cy="360"/>
            </p14:xfrm>
          </p:contentPart>
        </mc:Choice>
        <mc:Fallback xmlns=""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BA367C9E-71A0-E057-89A7-C76AE2C0F27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68145" y="614391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1DE99C45-7849-FA1F-3856-D12ED144B657}"/>
                  </a:ext>
                </a:extLst>
              </p14:cNvPr>
              <p14:cNvContentPartPr/>
              <p14:nvPr/>
            </p14:nvContentPartPr>
            <p14:xfrm>
              <a:off x="8699465" y="5003435"/>
              <a:ext cx="360" cy="360"/>
            </p14:xfrm>
          </p:contentPart>
        </mc:Choice>
        <mc:Fallback xmlns=""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1DE99C45-7849-FA1F-3856-D12ED144B65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36465" y="494079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8D6DC6F7-AED3-9199-356F-7D2EC6E41BA3}"/>
                  </a:ext>
                </a:extLst>
              </p14:cNvPr>
              <p14:cNvContentPartPr/>
              <p14:nvPr/>
            </p14:nvContentPartPr>
            <p14:xfrm>
              <a:off x="9896105" y="6197195"/>
              <a:ext cx="360" cy="360"/>
            </p14:xfrm>
          </p:contentPart>
        </mc:Choice>
        <mc:Fallback xmlns=""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8D6DC6F7-AED3-9199-356F-7D2EC6E41BA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33465" y="6134555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38" name="图片 37">
            <a:extLst>
              <a:ext uri="{FF2B5EF4-FFF2-40B4-BE49-F238E27FC236}">
                <a16:creationId xmlns:a16="http://schemas.microsoft.com/office/drawing/2014/main" id="{9626FC64-5F06-469E-6A46-66C90FC3EC0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91782" y="5047223"/>
            <a:ext cx="2308993" cy="13863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9" name="箭头: 右 38">
            <a:extLst>
              <a:ext uri="{FF2B5EF4-FFF2-40B4-BE49-F238E27FC236}">
                <a16:creationId xmlns:a16="http://schemas.microsoft.com/office/drawing/2014/main" id="{EACD96F4-4F95-9FC7-172E-0E7FC46E6630}"/>
              </a:ext>
            </a:extLst>
          </p:cNvPr>
          <p:cNvSpPr/>
          <p:nvPr/>
        </p:nvSpPr>
        <p:spPr>
          <a:xfrm>
            <a:off x="5366809" y="5555721"/>
            <a:ext cx="685800" cy="369332"/>
          </a:xfrm>
          <a:prstGeom prst="rightArrow">
            <a:avLst/>
          </a:prstGeom>
          <a:solidFill>
            <a:srgbClr val="CC99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9050A73-26EA-4A02-4204-EA724B490CF0}"/>
              </a:ext>
            </a:extLst>
          </p:cNvPr>
          <p:cNvSpPr txBox="1"/>
          <p:nvPr/>
        </p:nvSpPr>
        <p:spPr>
          <a:xfrm>
            <a:off x="2760134" y="4346873"/>
            <a:ext cx="2937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altLang="zh-CN" dirty="0"/>
              <a:t>Dynamic Causal Modelling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DF95372-1D4F-ED79-7001-C26C82D13265}"/>
              </a:ext>
            </a:extLst>
          </p:cNvPr>
          <p:cNvSpPr txBox="1"/>
          <p:nvPr/>
        </p:nvSpPr>
        <p:spPr>
          <a:xfrm>
            <a:off x="7104567" y="4348800"/>
            <a:ext cx="1283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altLang="zh-CN" dirty="0"/>
              <a:t>Simulation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A445B788-9F80-DB54-BA8C-6ACF8D38CDF6}"/>
                  </a:ext>
                </a:extLst>
              </p14:cNvPr>
              <p14:cNvContentPartPr/>
              <p14:nvPr/>
            </p14:nvContentPartPr>
            <p14:xfrm>
              <a:off x="3542653" y="5037547"/>
              <a:ext cx="13680" cy="3600"/>
            </p14:xfrm>
          </p:contentPart>
        </mc:Choice>
        <mc:Fallback xmlns=""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A445B788-9F80-DB54-BA8C-6ACF8D38CDF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79653" y="4974907"/>
                <a:ext cx="13932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FFE7F13B-6E95-D3D9-53B5-65C910BF3323}"/>
                  </a:ext>
                </a:extLst>
              </p14:cNvPr>
              <p14:cNvContentPartPr/>
              <p14:nvPr/>
            </p14:nvContentPartPr>
            <p14:xfrm>
              <a:off x="4664773" y="4969867"/>
              <a:ext cx="44280" cy="100800"/>
            </p14:xfrm>
          </p:contentPart>
        </mc:Choice>
        <mc:Fallback xmlns=""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FFE7F13B-6E95-D3D9-53B5-65C910BF332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02133" y="4907227"/>
                <a:ext cx="16992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3BE90AE1-023F-B049-72AB-29B8D17E2221}"/>
                  </a:ext>
                </a:extLst>
              </p14:cNvPr>
              <p14:cNvContentPartPr/>
              <p14:nvPr/>
            </p14:nvContentPartPr>
            <p14:xfrm>
              <a:off x="4673413" y="6188107"/>
              <a:ext cx="39600" cy="86040"/>
            </p14:xfrm>
          </p:contentPart>
        </mc:Choice>
        <mc:Fallback xmlns=""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3BE90AE1-023F-B049-72AB-29B8D17E222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610773" y="6125107"/>
                <a:ext cx="16524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08EF53EC-1C5A-4B3C-60CF-E2A11A4B7F67}"/>
                  </a:ext>
                </a:extLst>
              </p14:cNvPr>
              <p14:cNvContentPartPr/>
              <p14:nvPr/>
            </p14:nvContentPartPr>
            <p14:xfrm>
              <a:off x="3445453" y="6333187"/>
              <a:ext cx="32040" cy="10080"/>
            </p14:xfrm>
          </p:contentPart>
        </mc:Choice>
        <mc:Fallback xmlns=""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08EF53EC-1C5A-4B3C-60CF-E2A11A4B7F6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382813" y="6270187"/>
                <a:ext cx="15768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B07EA3EF-D7F8-868B-5FE6-B582063B7F69}"/>
                  </a:ext>
                </a:extLst>
              </p14:cNvPr>
              <p14:cNvContentPartPr/>
              <p14:nvPr/>
            </p14:nvContentPartPr>
            <p14:xfrm>
              <a:off x="4595047" y="6353873"/>
              <a:ext cx="360" cy="360"/>
            </p14:xfrm>
          </p:contentPart>
        </mc:Choice>
        <mc:Fallback xmlns=""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B07EA3EF-D7F8-868B-5FE6-B582063B7F6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32407" y="6291233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16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68B9AA91-30D6-A39E-36A1-F2BEDE91C6B9}"/>
              </a:ext>
            </a:extLst>
          </p:cNvPr>
          <p:cNvPicPr/>
          <p:nvPr/>
        </p:nvPicPr>
        <p:blipFill rotWithShape="1">
          <a:blip r:embed="rId2">
            <a:alphaModFix amt="15000"/>
          </a:blip>
          <a:srcRect b="9471"/>
          <a:stretch/>
        </p:blipFill>
        <p:spPr bwMode="auto">
          <a:xfrm>
            <a:off x="-1" y="551036"/>
            <a:ext cx="12192000" cy="630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7C475BE-47E8-244E-0B03-68CFF91D9DF1}"/>
              </a:ext>
            </a:extLst>
          </p:cNvPr>
          <p:cNvSpPr txBox="1"/>
          <p:nvPr/>
        </p:nvSpPr>
        <p:spPr>
          <a:xfrm>
            <a:off x="0" y="565200"/>
            <a:ext cx="6789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/>
              <a:t>Power Spectrum Analysis</a:t>
            </a:r>
            <a:endParaRPr lang="zh-CN" altLang="en-US" sz="2800" dirty="0"/>
          </a:p>
        </p:txBody>
      </p:sp>
      <p:pic>
        <p:nvPicPr>
          <p:cNvPr id="10" name="图片 9" descr="图表, 折线图&#10;&#10;描述已自动生成">
            <a:extLst>
              <a:ext uri="{FF2B5EF4-FFF2-40B4-BE49-F238E27FC236}">
                <a16:creationId xmlns:a16="http://schemas.microsoft.com/office/drawing/2014/main" id="{D65EFB75-41F6-9A45-5329-FDD0D6C4D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599" y="1202230"/>
            <a:ext cx="8432800" cy="2409923"/>
          </a:xfrm>
          <a:prstGeom prst="rect">
            <a:avLst/>
          </a:prstGeom>
        </p:spPr>
      </p:pic>
      <p:sp>
        <p:nvSpPr>
          <p:cNvPr id="11" name="对话气泡: 矩形 10">
            <a:extLst>
              <a:ext uri="{FF2B5EF4-FFF2-40B4-BE49-F238E27FC236}">
                <a16:creationId xmlns:a16="http://schemas.microsoft.com/office/drawing/2014/main" id="{DAD20AC9-53F6-4181-148E-32ED2B4B3A07}"/>
              </a:ext>
            </a:extLst>
          </p:cNvPr>
          <p:cNvSpPr/>
          <p:nvPr/>
        </p:nvSpPr>
        <p:spPr>
          <a:xfrm flipV="1">
            <a:off x="-3595035" y="4108716"/>
            <a:ext cx="3483142" cy="1960884"/>
          </a:xfrm>
          <a:prstGeom prst="wedgeRectCallout">
            <a:avLst>
              <a:gd name="adj1" fmla="val 37392"/>
              <a:gd name="adj2" fmla="val 73096"/>
            </a:avLst>
          </a:prstGeom>
          <a:noFill/>
          <a:ln w="31750">
            <a:solidFill>
              <a:srgbClr val="CC9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7AF1336-75CB-EC45-A7C6-87BC0FD08F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83" t="3836" r="4872" b="4961"/>
          <a:stretch/>
        </p:blipFill>
        <p:spPr>
          <a:xfrm>
            <a:off x="-3595035" y="4115974"/>
            <a:ext cx="3483142" cy="1946236"/>
          </a:xfrm>
          <a:prstGeom prst="rect">
            <a:avLst/>
          </a:prstGeom>
        </p:spPr>
      </p:pic>
      <p:sp>
        <p:nvSpPr>
          <p:cNvPr id="18" name="对话气泡: 矩形 17">
            <a:extLst>
              <a:ext uri="{FF2B5EF4-FFF2-40B4-BE49-F238E27FC236}">
                <a16:creationId xmlns:a16="http://schemas.microsoft.com/office/drawing/2014/main" id="{07ED70DC-2296-A746-7F80-B6F5354FED0C}"/>
              </a:ext>
            </a:extLst>
          </p:cNvPr>
          <p:cNvSpPr/>
          <p:nvPr/>
        </p:nvSpPr>
        <p:spPr>
          <a:xfrm flipH="1" flipV="1">
            <a:off x="12290851" y="4115973"/>
            <a:ext cx="3483142" cy="1960884"/>
          </a:xfrm>
          <a:prstGeom prst="wedgeRectCallout">
            <a:avLst>
              <a:gd name="adj1" fmla="val 37392"/>
              <a:gd name="adj2" fmla="val 73096"/>
            </a:avLst>
          </a:prstGeom>
          <a:noFill/>
          <a:ln w="31750">
            <a:solidFill>
              <a:srgbClr val="CC9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0143718-9A34-A0DB-4E17-877FDC4CFB5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137" r="1421" b="3774"/>
          <a:stretch/>
        </p:blipFill>
        <p:spPr>
          <a:xfrm>
            <a:off x="12302952" y="4132827"/>
            <a:ext cx="3458940" cy="191253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79DA81B-83AF-4AE7-D0D5-79017DD417D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73644"/>
          <a:stretch/>
        </p:blipFill>
        <p:spPr>
          <a:xfrm>
            <a:off x="2189941" y="3482911"/>
            <a:ext cx="1474009" cy="334165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86A9533-749B-5FEB-6D20-3FA03B40773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5240"/>
          <a:stretch/>
        </p:blipFill>
        <p:spPr>
          <a:xfrm>
            <a:off x="8408907" y="3482910"/>
            <a:ext cx="1384766" cy="33416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EDEA086-A9AB-FA1D-52AF-7128C1675EB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9531" r="25825"/>
          <a:stretch/>
        </p:blipFill>
        <p:spPr>
          <a:xfrm>
            <a:off x="6187058" y="3463703"/>
            <a:ext cx="1378302" cy="33416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ED5831-CE3B-0A51-9B05-D833D11D165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6097" r="49258"/>
          <a:stretch/>
        </p:blipFill>
        <p:spPr>
          <a:xfrm>
            <a:off x="4291697" y="3482910"/>
            <a:ext cx="1378302" cy="3341657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721A0E07-7FD7-8B69-8AF4-FCA53A6C9A59}"/>
              </a:ext>
            </a:extLst>
          </p:cNvPr>
          <p:cNvGrpSpPr/>
          <p:nvPr/>
        </p:nvGrpSpPr>
        <p:grpSpPr>
          <a:xfrm>
            <a:off x="4872327" y="3619477"/>
            <a:ext cx="448560" cy="174240"/>
            <a:chOff x="4872327" y="3619477"/>
            <a:chExt cx="448560" cy="17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FD79B275-DF9A-FEEA-FBB2-BB71D62D76B6}"/>
                    </a:ext>
                  </a:extLst>
                </p14:cNvPr>
                <p14:cNvContentPartPr/>
                <p14:nvPr/>
              </p14:nvContentPartPr>
              <p14:xfrm>
                <a:off x="4872327" y="3660877"/>
                <a:ext cx="448560" cy="13284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FD79B275-DF9A-FEEA-FBB2-BB71D62D76B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854687" y="3643237"/>
                  <a:ext cx="4842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E564DE3B-F12E-5093-3C94-B4992185FC69}"/>
                    </a:ext>
                  </a:extLst>
                </p14:cNvPr>
                <p14:cNvContentPartPr/>
                <p14:nvPr/>
              </p14:nvContentPartPr>
              <p14:xfrm>
                <a:off x="5117847" y="3648997"/>
                <a:ext cx="360" cy="36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E564DE3B-F12E-5093-3C94-B4992185FC6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100207" y="363135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926E73EF-1BC4-17FC-C5D4-842A5FD614B2}"/>
                    </a:ext>
                  </a:extLst>
                </p14:cNvPr>
                <p14:cNvContentPartPr/>
                <p14:nvPr/>
              </p14:nvContentPartPr>
              <p14:xfrm>
                <a:off x="5128647" y="3648997"/>
                <a:ext cx="360" cy="3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926E73EF-1BC4-17FC-C5D4-842A5FD614B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110647" y="363135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54C7EAB9-8C6F-290C-2D9C-E2EC0EBF134C}"/>
                    </a:ext>
                  </a:extLst>
                </p14:cNvPr>
                <p14:cNvContentPartPr/>
                <p14:nvPr/>
              </p14:nvContentPartPr>
              <p14:xfrm>
                <a:off x="5132607" y="3648997"/>
                <a:ext cx="360" cy="3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54C7EAB9-8C6F-290C-2D9C-E2EC0EBF134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114967" y="363135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D721F08D-830B-8EC2-85D3-3C9532EA52E2}"/>
                    </a:ext>
                  </a:extLst>
                </p14:cNvPr>
                <p14:cNvContentPartPr/>
                <p14:nvPr/>
              </p14:nvContentPartPr>
              <p14:xfrm>
                <a:off x="5189847" y="3642517"/>
                <a:ext cx="360" cy="3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D721F08D-830B-8EC2-85D3-3C9532EA52E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172207" y="362487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C740C8CA-5E1A-F750-58DB-13A4459D9F21}"/>
                    </a:ext>
                  </a:extLst>
                </p14:cNvPr>
                <p14:cNvContentPartPr/>
                <p14:nvPr/>
              </p14:nvContentPartPr>
              <p14:xfrm>
                <a:off x="5177247" y="3640357"/>
                <a:ext cx="360" cy="3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C740C8CA-5E1A-F750-58DB-13A4459D9F2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159247" y="362271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496AE75B-AC99-BBA1-42A3-0047D2354879}"/>
                    </a:ext>
                  </a:extLst>
                </p14:cNvPr>
                <p14:cNvContentPartPr/>
                <p14:nvPr/>
              </p14:nvContentPartPr>
              <p14:xfrm>
                <a:off x="5172927" y="3640357"/>
                <a:ext cx="360" cy="3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496AE75B-AC99-BBA1-42A3-0047D235487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155287" y="362271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7FE7BFB7-CC02-7343-3AC5-DADCA5167254}"/>
                    </a:ext>
                  </a:extLst>
                </p14:cNvPr>
                <p14:cNvContentPartPr/>
                <p14:nvPr/>
              </p14:nvContentPartPr>
              <p14:xfrm>
                <a:off x="5187687" y="3619477"/>
                <a:ext cx="360" cy="3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7FE7BFB7-CC02-7343-3AC5-DADCA516725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183367" y="3615157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24224FFA-3E1A-37CC-0B4A-2E6812642367}"/>
                    </a:ext>
                  </a:extLst>
                </p14:cNvPr>
                <p14:cNvContentPartPr/>
                <p14:nvPr/>
              </p14:nvContentPartPr>
              <p14:xfrm>
                <a:off x="5194167" y="3621277"/>
                <a:ext cx="360" cy="36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24224FFA-3E1A-37CC-0B4A-2E681264236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189847" y="3616957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id="{C4778C5B-D988-6F79-A0A1-2E11E72015BC}"/>
              </a:ext>
            </a:extLst>
          </p:cNvPr>
          <p:cNvSpPr txBox="1"/>
          <p:nvPr/>
        </p:nvSpPr>
        <p:spPr>
          <a:xfrm>
            <a:off x="9797227" y="4132827"/>
            <a:ext cx="250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 b="1" dirty="0">
                <a:effectLst/>
                <a:latin typeface="+mn-lt"/>
                <a:cs typeface="Times New Roman" panose="02020603050405020304" pitchFamily="18" charset="0"/>
              </a:rPr>
              <a:t>ANOVA and Tukey's HSD (p&lt;0.05)</a:t>
            </a:r>
            <a:endParaRPr lang="zh-CN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48902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>
            <a:extLst>
              <a:ext uri="{FF2B5EF4-FFF2-40B4-BE49-F238E27FC236}">
                <a16:creationId xmlns:a16="http://schemas.microsoft.com/office/drawing/2014/main" id="{5E36FB06-A872-04C9-8C81-B548BC1C577E}"/>
              </a:ext>
            </a:extLst>
          </p:cNvPr>
          <p:cNvPicPr/>
          <p:nvPr/>
        </p:nvPicPr>
        <p:blipFill rotWithShape="1">
          <a:blip r:embed="rId2">
            <a:alphaModFix amt="15000"/>
          </a:blip>
          <a:srcRect b="9471"/>
          <a:stretch/>
        </p:blipFill>
        <p:spPr bwMode="auto">
          <a:xfrm>
            <a:off x="-1" y="551036"/>
            <a:ext cx="12192000" cy="630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7C475BE-47E8-244E-0B03-68CFF91D9DF1}"/>
              </a:ext>
            </a:extLst>
          </p:cNvPr>
          <p:cNvSpPr txBox="1"/>
          <p:nvPr/>
        </p:nvSpPr>
        <p:spPr>
          <a:xfrm>
            <a:off x="0" y="566243"/>
            <a:ext cx="617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/>
              <a:t>Sensor-Level Analysis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F1DB48-EA32-46EC-3DD6-BABE37CF82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116" y="1141319"/>
            <a:ext cx="8073765" cy="566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6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B49EFC1-6D40-2968-9BF7-C0FFD87DE13F}"/>
              </a:ext>
            </a:extLst>
          </p:cNvPr>
          <p:cNvPicPr/>
          <p:nvPr/>
        </p:nvPicPr>
        <p:blipFill rotWithShape="1">
          <a:blip r:embed="rId2">
            <a:alphaModFix amt="15000"/>
          </a:blip>
          <a:srcRect b="9471"/>
          <a:stretch/>
        </p:blipFill>
        <p:spPr bwMode="auto">
          <a:xfrm>
            <a:off x="0" y="543518"/>
            <a:ext cx="12192000" cy="630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7C475BE-47E8-244E-0B03-68CFF91D9DF1}"/>
              </a:ext>
            </a:extLst>
          </p:cNvPr>
          <p:cNvSpPr txBox="1"/>
          <p:nvPr/>
        </p:nvSpPr>
        <p:spPr>
          <a:xfrm>
            <a:off x="0" y="566243"/>
            <a:ext cx="617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/>
              <a:t>Source reconstruction</a:t>
            </a:r>
            <a:endParaRPr lang="zh-CN" altLang="en-US" sz="2800" dirty="0"/>
          </a:p>
        </p:txBody>
      </p:sp>
      <p:pic>
        <p:nvPicPr>
          <p:cNvPr id="3" name="图片 2" descr="图表&#10;&#10;描述已自动生成">
            <a:extLst>
              <a:ext uri="{FF2B5EF4-FFF2-40B4-BE49-F238E27FC236}">
                <a16:creationId xmlns:a16="http://schemas.microsoft.com/office/drawing/2014/main" id="{F624DA3C-5373-53A6-1397-E7C91E0CF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0" b="3534"/>
          <a:stretch/>
        </p:blipFill>
        <p:spPr>
          <a:xfrm>
            <a:off x="1998030" y="1723990"/>
            <a:ext cx="8195935" cy="459049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D242B46-ADD2-624C-20EB-8858F1485E80}"/>
              </a:ext>
            </a:extLst>
          </p:cNvPr>
          <p:cNvSpPr txBox="1"/>
          <p:nvPr/>
        </p:nvSpPr>
        <p:spPr>
          <a:xfrm>
            <a:off x="-1" y="1185563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1" dirty="0">
                <a:effectLst/>
                <a:latin typeface="+mn-lt"/>
                <a:cs typeface="Times New Roman" panose="02020603050405020304" pitchFamily="18" charset="0"/>
              </a:rPr>
              <a:t>Multiple Sparse Priors </a:t>
            </a:r>
            <a:r>
              <a:rPr lang="en-US" altLang="zh-CN" sz="2000" dirty="0">
                <a:effectLst/>
                <a:latin typeface="+mn-lt"/>
                <a:cs typeface="Times New Roman" panose="02020603050405020304" pitchFamily="18" charset="0"/>
              </a:rPr>
              <a:t>- </a:t>
            </a:r>
            <a:r>
              <a:rPr lang="en-US" altLang="zh-CN" sz="2000" dirty="0">
                <a:latin typeface="+mn-lt"/>
              </a:rPr>
              <a:t>incorporates prior knowledge to improve the accuracy of localizing neural activity from EEG data</a:t>
            </a:r>
            <a:r>
              <a:rPr lang="en-US" altLang="zh-CN" sz="2000" dirty="0"/>
              <a:t>.</a:t>
            </a:r>
            <a:endParaRPr lang="zh-CN" altLang="en-US" sz="2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FFB94A9-9044-3DFC-A99B-9EA5C80B1E8D}"/>
              </a:ext>
            </a:extLst>
          </p:cNvPr>
          <p:cNvSpPr txBox="1"/>
          <p:nvPr/>
        </p:nvSpPr>
        <p:spPr>
          <a:xfrm>
            <a:off x="-25890" y="6514355"/>
            <a:ext cx="62030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b="0" i="0" dirty="0" err="1">
                <a:solidFill>
                  <a:srgbClr val="3A3A3A"/>
                </a:solidFill>
                <a:effectLst/>
                <a:latin typeface="+mn-lt"/>
              </a:rPr>
              <a:t>Symmonds</a:t>
            </a:r>
            <a:r>
              <a:rPr lang="en-US" altLang="zh-CN" sz="800" b="0" i="0" dirty="0">
                <a:solidFill>
                  <a:srgbClr val="3A3A3A"/>
                </a:solidFill>
                <a:effectLst/>
                <a:latin typeface="+mn-lt"/>
              </a:rPr>
              <a:t>, M., Moran, C., </a:t>
            </a:r>
            <a:r>
              <a:rPr lang="en-US" altLang="zh-CN" sz="800" b="0" i="0" dirty="0" err="1">
                <a:solidFill>
                  <a:srgbClr val="3A3A3A"/>
                </a:solidFill>
                <a:effectLst/>
                <a:latin typeface="+mn-lt"/>
              </a:rPr>
              <a:t>Leite</a:t>
            </a:r>
            <a:r>
              <a:rPr lang="en-US" altLang="zh-CN" sz="800" b="0" i="0" dirty="0">
                <a:solidFill>
                  <a:srgbClr val="3A3A3A"/>
                </a:solidFill>
                <a:effectLst/>
                <a:latin typeface="+mn-lt"/>
              </a:rPr>
              <a:t>, M., Buckley, C., Irani, S., Stephan, K., Friston, K., &amp; Moran, R. (2018). </a:t>
            </a:r>
            <a:r>
              <a:rPr lang="en-US" altLang="zh-CN" sz="800" b="0" i="1" dirty="0">
                <a:solidFill>
                  <a:srgbClr val="3A3A3A"/>
                </a:solidFill>
                <a:effectLst/>
                <a:latin typeface="+mn-lt"/>
              </a:rPr>
              <a:t>Ion channels in EEG: isolating channel dysfunction in NMDA receptor antibody encephalitis</a:t>
            </a:r>
            <a:r>
              <a:rPr lang="en-US" altLang="zh-CN" sz="800" b="0" i="0" dirty="0">
                <a:solidFill>
                  <a:srgbClr val="3A3A3A"/>
                </a:solidFill>
                <a:effectLst/>
                <a:latin typeface="+mn-lt"/>
              </a:rPr>
              <a:t>.</a:t>
            </a:r>
            <a:endParaRPr lang="zh-CN" altLang="en-US" sz="800" dirty="0">
              <a:latin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E6FB4B6-66AF-355E-5402-D3CE93D4A895}"/>
              </a:ext>
            </a:extLst>
          </p:cNvPr>
          <p:cNvSpPr txBox="1"/>
          <p:nvPr/>
        </p:nvSpPr>
        <p:spPr>
          <a:xfrm>
            <a:off x="6095997" y="6506950"/>
            <a:ext cx="62030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b="0" i="0" dirty="0" err="1">
                <a:solidFill>
                  <a:srgbClr val="3A3A3A"/>
                </a:solidFill>
                <a:effectLst/>
                <a:latin typeface="+mn-lt"/>
              </a:rPr>
              <a:t>Tineke</a:t>
            </a:r>
            <a:r>
              <a:rPr lang="en-US" altLang="zh-CN" sz="800" b="0" i="0" dirty="0">
                <a:solidFill>
                  <a:srgbClr val="3A3A3A"/>
                </a:solidFill>
                <a:effectLst/>
                <a:latin typeface="+mn-lt"/>
              </a:rPr>
              <a:t> </a:t>
            </a:r>
            <a:r>
              <a:rPr lang="en-US" altLang="zh-CN" sz="800" b="0" i="0" dirty="0" err="1">
                <a:solidFill>
                  <a:srgbClr val="3A3A3A"/>
                </a:solidFill>
                <a:effectLst/>
                <a:latin typeface="+mn-lt"/>
              </a:rPr>
              <a:t>Grent</a:t>
            </a:r>
            <a:r>
              <a:rPr lang="en-US" altLang="zh-CN" sz="800" b="0" i="0" dirty="0">
                <a:solidFill>
                  <a:srgbClr val="3A3A3A"/>
                </a:solidFill>
                <a:effectLst/>
                <a:latin typeface="+mn-lt"/>
              </a:rPr>
              <a:t>-'t-Jong, Joachim Gross, </a:t>
            </a:r>
            <a:r>
              <a:rPr lang="en-US" altLang="zh-CN" sz="800" b="0" i="0" dirty="0" err="1">
                <a:solidFill>
                  <a:srgbClr val="3A3A3A"/>
                </a:solidFill>
                <a:effectLst/>
                <a:latin typeface="+mn-lt"/>
              </a:rPr>
              <a:t>Jozien</a:t>
            </a:r>
            <a:r>
              <a:rPr lang="en-US" altLang="zh-CN" sz="800" b="0" i="0" dirty="0">
                <a:solidFill>
                  <a:srgbClr val="3A3A3A"/>
                </a:solidFill>
                <a:effectLst/>
                <a:latin typeface="+mn-lt"/>
              </a:rPr>
              <a:t> </a:t>
            </a:r>
            <a:r>
              <a:rPr lang="en-US" altLang="zh-CN" sz="800" b="0" i="0" dirty="0" err="1">
                <a:solidFill>
                  <a:srgbClr val="3A3A3A"/>
                </a:solidFill>
                <a:effectLst/>
                <a:latin typeface="+mn-lt"/>
              </a:rPr>
              <a:t>Goense</a:t>
            </a:r>
            <a:r>
              <a:rPr lang="en-US" altLang="zh-CN" sz="800" b="0" i="0" dirty="0">
                <a:solidFill>
                  <a:srgbClr val="3A3A3A"/>
                </a:solidFill>
                <a:effectLst/>
                <a:latin typeface="+mn-lt"/>
              </a:rPr>
              <a:t>, Michael </a:t>
            </a:r>
            <a:r>
              <a:rPr lang="en-US" altLang="zh-CN" sz="800" b="0" i="0" dirty="0" err="1">
                <a:solidFill>
                  <a:srgbClr val="3A3A3A"/>
                </a:solidFill>
                <a:effectLst/>
                <a:latin typeface="+mn-lt"/>
              </a:rPr>
              <a:t>Wibral</a:t>
            </a:r>
            <a:r>
              <a:rPr lang="en-US" altLang="zh-CN" sz="800" b="0" i="0" dirty="0">
                <a:solidFill>
                  <a:srgbClr val="3A3A3A"/>
                </a:solidFill>
                <a:effectLst/>
                <a:latin typeface="+mn-lt"/>
              </a:rPr>
              <a:t>, Ruchika </a:t>
            </a:r>
            <a:r>
              <a:rPr lang="en-US" altLang="zh-CN" sz="800" b="0" i="0" dirty="0" err="1">
                <a:solidFill>
                  <a:srgbClr val="3A3A3A"/>
                </a:solidFill>
                <a:effectLst/>
                <a:latin typeface="+mn-lt"/>
              </a:rPr>
              <a:t>Gajwani</a:t>
            </a:r>
            <a:r>
              <a:rPr lang="en-US" altLang="zh-CN" sz="800" b="0" i="0" dirty="0">
                <a:solidFill>
                  <a:srgbClr val="3A3A3A"/>
                </a:solidFill>
                <a:effectLst/>
                <a:latin typeface="+mn-lt"/>
              </a:rPr>
              <a:t>, Andrew I </a:t>
            </a:r>
            <a:r>
              <a:rPr lang="en-US" altLang="zh-CN" sz="800" b="0" i="0" dirty="0" err="1">
                <a:solidFill>
                  <a:srgbClr val="3A3A3A"/>
                </a:solidFill>
                <a:effectLst/>
                <a:latin typeface="+mn-lt"/>
              </a:rPr>
              <a:t>Gumley</a:t>
            </a:r>
            <a:r>
              <a:rPr lang="en-US" altLang="zh-CN" sz="800" b="0" i="0" dirty="0">
                <a:solidFill>
                  <a:srgbClr val="3A3A3A"/>
                </a:solidFill>
                <a:effectLst/>
                <a:latin typeface="+mn-lt"/>
              </a:rPr>
              <a:t>, (2018) Resting-state gamma-band power alterations in schizophrenia reveal E/I-balance abnormalities across illness-stages </a:t>
            </a:r>
            <a:r>
              <a:rPr lang="en-US" altLang="zh-CN" sz="800" b="0" i="0" dirty="0" err="1">
                <a:solidFill>
                  <a:srgbClr val="3A3A3A"/>
                </a:solidFill>
                <a:effectLst/>
                <a:latin typeface="+mn-lt"/>
              </a:rPr>
              <a:t>eLife</a:t>
            </a:r>
            <a:r>
              <a:rPr lang="en-US" altLang="zh-CN" sz="800" b="0" i="0" dirty="0">
                <a:solidFill>
                  <a:srgbClr val="3A3A3A"/>
                </a:solidFill>
                <a:effectLst/>
                <a:latin typeface="+mn-lt"/>
              </a:rPr>
              <a:t> 7:e37799</a:t>
            </a:r>
            <a:endParaRPr lang="zh-CN" altLang="en-US" sz="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04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UCL_Black_Slide_Theme">
  <a:themeElements>
    <a:clrScheme name="UCL Black Theme">
      <a:dk1>
        <a:sysClr val="windowText" lastClr="000000"/>
      </a:dk1>
      <a:lt1>
        <a:srgbClr val="FFFFFF"/>
      </a:lt1>
      <a:dk2>
        <a:srgbClr val="000000"/>
      </a:dk2>
      <a:lt2>
        <a:srgbClr val="E6E6E6"/>
      </a:lt2>
      <a:accent1>
        <a:srgbClr val="F6BE00"/>
      </a:accent1>
      <a:accent2>
        <a:srgbClr val="B5BD00"/>
      </a:accent2>
      <a:accent3>
        <a:srgbClr val="A4DBE8"/>
      </a:accent3>
      <a:accent4>
        <a:srgbClr val="8C8279"/>
      </a:accent4>
      <a:accent5>
        <a:srgbClr val="EA7600"/>
      </a:accent5>
      <a:accent6>
        <a:srgbClr val="E03C31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custClrLst>
    <a:custClr name="name of colour">
      <a:srgbClr val="000000"/>
    </a:custClr>
  </a:custClrLst>
  <a:extLst>
    <a:ext uri="{05A4C25C-085E-4340-85A3-A5531E510DB2}">
      <thm15:themeFamily xmlns:thm15="http://schemas.microsoft.com/office/thememl/2012/main" name="UCL_Slide_Master_Purple_Vibrant.pptx  -  Read-Only" id="{232B24DA-5A05-48D9-974B-2D6AE9533790}" vid="{E4B62295-0DCF-4893-AF00-6BAB9B3411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B137962-DF5E-4978-AEC0-D9F5ED4FCF5F}">
  <we:reference id="wa104038830" version="1.0.0.3" store="zh-CN" storeType="OMEX"/>
  <we:alternateReferences>
    <we:reference id="WA104038830" version="1.0.0.3" store="WA10403883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3EBB616D801044AA0A0CADED199E63" ma:contentTypeVersion="3" ma:contentTypeDescription="Create a new document." ma:contentTypeScope="" ma:versionID="96cc54f246dcd0cd0f5da97d4fa7b9b2">
  <xsd:schema xmlns:xsd="http://www.w3.org/2001/XMLSchema" xmlns:xs="http://www.w3.org/2001/XMLSchema" xmlns:p="http://schemas.microsoft.com/office/2006/metadata/properties" xmlns:ns2="88902510-6b49-4674-8698-d9faf4e1254e" targetNamespace="http://schemas.microsoft.com/office/2006/metadata/properties" ma:root="true" ma:fieldsID="c578feaa96bbf5ce8210e6921557625e" ns2:_="">
    <xsd:import namespace="88902510-6b49-4674-8698-d9faf4e1254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902510-6b49-4674-8698-d9faf4e125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1455FEB-2CFA-4D69-B27D-778EF7F8E2B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474EF8-E6C8-4FE6-B9DB-0F311F9D5C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902510-6b49-4674-8698-d9faf4e125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55E437D-FD71-4BF4-ABDB-4248F5886725}">
  <ds:schemaRefs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88902510-6b49-4674-8698-d9faf4e1254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UCL_Slide_Master_Purple_Vibrant</Template>
  <TotalTime>4554</TotalTime>
  <Words>827</Words>
  <Application>Microsoft Office PowerPoint</Application>
  <PresentationFormat>宽屏</PresentationFormat>
  <Paragraphs>172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3" baseType="lpstr">
      <vt:lpstr>Cabin</vt:lpstr>
      <vt:lpstr>Arial</vt:lpstr>
      <vt:lpstr>Calibri</vt:lpstr>
      <vt:lpstr>UCL_Black_Slide_Theme</vt:lpstr>
      <vt:lpstr>Neural Connectivity Differences in Psychosis: A Biotype-Specific EEG Analysis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Use of Machine Learning in Diagnosing Psychotic Disorders</dc:title>
  <dc:creator>Liu, Haoming</dc:creator>
  <cp:lastModifiedBy>Haoming Liu</cp:lastModifiedBy>
  <cp:revision>17</cp:revision>
  <dcterms:created xsi:type="dcterms:W3CDTF">2024-03-15T18:12:41Z</dcterms:created>
  <dcterms:modified xsi:type="dcterms:W3CDTF">2025-04-10T12:59:37Z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0x0101009B3EBB616D801044AA0A0CADED199E63</vt:lpwstr>
  </property>
</Properties>
</file>